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slides/slide8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5" r:id="rId9"/>
    <p:sldId id="263" r:id="rId10"/>
    <p:sldId id="264"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3" r:id="rId37"/>
    <p:sldId id="294" r:id="rId38"/>
    <p:sldId id="291" r:id="rId39"/>
    <p:sldId id="292"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6" r:id="rId61"/>
    <p:sldId id="315" r:id="rId62"/>
    <p:sldId id="317" r:id="rId63"/>
    <p:sldId id="318" r:id="rId64"/>
    <p:sldId id="319" r:id="rId65"/>
    <p:sldId id="320" r:id="rId66"/>
    <p:sldId id="321" r:id="rId67"/>
    <p:sldId id="322" r:id="rId68"/>
    <p:sldId id="323" r:id="rId69"/>
    <p:sldId id="324" r:id="rId70"/>
    <p:sldId id="325" r:id="rId71"/>
    <p:sldId id="327" r:id="rId72"/>
    <p:sldId id="326" r:id="rId73"/>
    <p:sldId id="328" r:id="rId74"/>
    <p:sldId id="329" r:id="rId75"/>
    <p:sldId id="330" r:id="rId76"/>
    <p:sldId id="331" r:id="rId77"/>
    <p:sldId id="332" r:id="rId78"/>
    <p:sldId id="333" r:id="rId79"/>
    <p:sldId id="334" r:id="rId80"/>
    <p:sldId id="335" r:id="rId81"/>
    <p:sldId id="336"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03" autoAdjust="0"/>
    <p:restoredTop sz="94612" autoAdjust="0"/>
  </p:normalViewPr>
  <p:slideViewPr>
    <p:cSldViewPr>
      <p:cViewPr varScale="1">
        <p:scale>
          <a:sx n="96" d="100"/>
          <a:sy n="96" d="100"/>
        </p:scale>
        <p:origin x="-147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9D1808-7F16-48F2-8C99-BDDA9C5CEB8C}" type="datetimeFigureOut">
              <a:rPr lang="en-US" smtClean="0"/>
              <a:pPr/>
              <a:t>10/5/2011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581D8-4CBC-450D-B009-53E1BD1ED7B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9D1808-7F16-48F2-8C99-BDDA9C5CEB8C}" type="datetimeFigureOut">
              <a:rPr lang="en-US" smtClean="0"/>
              <a:pPr/>
              <a:t>10/5/2011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581D8-4CBC-450D-B009-53E1BD1ED7B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9D1808-7F16-48F2-8C99-BDDA9C5CEB8C}" type="datetimeFigureOut">
              <a:rPr lang="en-US" smtClean="0"/>
              <a:pPr/>
              <a:t>10/5/2011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581D8-4CBC-450D-B009-53E1BD1ED7B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9D1808-7F16-48F2-8C99-BDDA9C5CEB8C}" type="datetimeFigureOut">
              <a:rPr lang="en-US" smtClean="0"/>
              <a:pPr/>
              <a:t>10/5/2011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581D8-4CBC-450D-B009-53E1BD1ED7B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9D1808-7F16-48F2-8C99-BDDA9C5CEB8C}" type="datetimeFigureOut">
              <a:rPr lang="en-US" smtClean="0"/>
              <a:pPr/>
              <a:t>10/5/2011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581D8-4CBC-450D-B009-53E1BD1ED7B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9D1808-7F16-48F2-8C99-BDDA9C5CEB8C}" type="datetimeFigureOut">
              <a:rPr lang="en-US" smtClean="0"/>
              <a:pPr/>
              <a:t>10/5/2011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2581D8-4CBC-450D-B009-53E1BD1ED7B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9D1808-7F16-48F2-8C99-BDDA9C5CEB8C}" type="datetimeFigureOut">
              <a:rPr lang="en-US" smtClean="0"/>
              <a:pPr/>
              <a:t>10/5/2011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2581D8-4CBC-450D-B009-53E1BD1ED7B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9D1808-7F16-48F2-8C99-BDDA9C5CEB8C}" type="datetimeFigureOut">
              <a:rPr lang="en-US" smtClean="0"/>
              <a:pPr/>
              <a:t>10/5/2011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2581D8-4CBC-450D-B009-53E1BD1ED7B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9D1808-7F16-48F2-8C99-BDDA9C5CEB8C}" type="datetimeFigureOut">
              <a:rPr lang="en-US" smtClean="0"/>
              <a:pPr/>
              <a:t>10/5/2011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2581D8-4CBC-450D-B009-53E1BD1ED7B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9D1808-7F16-48F2-8C99-BDDA9C5CEB8C}" type="datetimeFigureOut">
              <a:rPr lang="en-US" smtClean="0"/>
              <a:pPr/>
              <a:t>10/5/2011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2581D8-4CBC-450D-B009-53E1BD1ED7B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9D1808-7F16-48F2-8C99-BDDA9C5CEB8C}" type="datetimeFigureOut">
              <a:rPr lang="en-US" smtClean="0"/>
              <a:pPr/>
              <a:t>10/5/2011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2581D8-4CBC-450D-B009-53E1BD1ED7B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9D1808-7F16-48F2-8C99-BDDA9C5CEB8C}" type="datetimeFigureOut">
              <a:rPr lang="en-US" smtClean="0"/>
              <a:pPr/>
              <a:t>10/5/2011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2581D8-4CBC-450D-B009-53E1BD1ED7B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5" name="Picture 4" descr="Front_1.jpg"/>
          <p:cNvPicPr>
            <a:picLocks noChangeAspect="1"/>
          </p:cNvPicPr>
          <p:nvPr/>
        </p:nvPicPr>
        <p:blipFill>
          <a:blip r:embed="rId2"/>
          <a:stretch>
            <a:fillRect/>
          </a:stretch>
        </p:blipFill>
        <p:spPr>
          <a:xfrm>
            <a:off x="0" y="10682"/>
            <a:ext cx="9144000" cy="683663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VGEP_About.jpg"/>
          <p:cNvPicPr>
            <a:picLocks noGrp="1" noChangeAspect="1"/>
          </p:cNvPicPr>
          <p:nvPr>
            <p:ph idx="1"/>
          </p:nvPr>
        </p:nvPicPr>
        <p:blipFill>
          <a:blip r:embed="rId2"/>
          <a:stretch>
            <a:fillRect/>
          </a:stretch>
        </p:blipFill>
        <p:spPr>
          <a:xfrm>
            <a:off x="347843" y="457200"/>
            <a:ext cx="8448799" cy="5867400"/>
          </a:xfrm>
        </p:spPr>
      </p:pic>
      <p:sp>
        <p:nvSpPr>
          <p:cNvPr id="5" name="Line Callout 1 (No Border) 4"/>
          <p:cNvSpPr/>
          <p:nvPr/>
        </p:nvSpPr>
        <p:spPr>
          <a:xfrm>
            <a:off x="6705600" y="2209800"/>
            <a:ext cx="2209800" cy="685800"/>
          </a:xfrm>
          <a:prstGeom prst="callout1">
            <a:avLst>
              <a:gd name="adj1" fmla="val 46286"/>
              <a:gd name="adj2" fmla="val -6534"/>
              <a:gd name="adj3" fmla="val 29320"/>
              <a:gd name="adj4" fmla="val -39954"/>
            </a:avLst>
          </a:prstGeom>
          <a:ln>
            <a:headEnd type="none"/>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This button shows you info. about project goals, sponsors, and specifications.</a:t>
            </a:r>
            <a:endParaRPr lang="en-US" sz="1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VGEP_About.jpg"/>
          <p:cNvPicPr>
            <a:picLocks noGrp="1" noChangeAspect="1"/>
          </p:cNvPicPr>
          <p:nvPr>
            <p:ph idx="1"/>
          </p:nvPr>
        </p:nvPicPr>
        <p:blipFill>
          <a:blip r:embed="rId2"/>
          <a:stretch>
            <a:fillRect/>
          </a:stretch>
        </p:blipFill>
        <p:spPr>
          <a:xfrm>
            <a:off x="0" y="0"/>
            <a:ext cx="9144485" cy="586740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VGEP_Home_Search_01.jpg"/>
          <p:cNvPicPr>
            <a:picLocks noGrp="1" noChangeAspect="1"/>
          </p:cNvPicPr>
          <p:nvPr>
            <p:ph idx="1"/>
          </p:nvPr>
        </p:nvPicPr>
        <p:blipFill>
          <a:blip r:embed="rId2"/>
          <a:stretch>
            <a:fillRect/>
          </a:stretch>
        </p:blipFill>
        <p:spPr>
          <a:xfrm>
            <a:off x="0" y="0"/>
            <a:ext cx="9107148" cy="6324600"/>
          </a:xfrm>
        </p:spPr>
      </p:pic>
      <p:sp>
        <p:nvSpPr>
          <p:cNvPr id="5" name="Line Callout 1 (No Border) 4"/>
          <p:cNvSpPr/>
          <p:nvPr/>
        </p:nvSpPr>
        <p:spPr>
          <a:xfrm>
            <a:off x="4572000" y="2057400"/>
            <a:ext cx="2743200" cy="609600"/>
          </a:xfrm>
          <a:prstGeom prst="callout1">
            <a:avLst>
              <a:gd name="adj1" fmla="val 49728"/>
              <a:gd name="adj2" fmla="val -3623"/>
              <a:gd name="adj3" fmla="val 51195"/>
              <a:gd name="adj4" fmla="val -89848"/>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This button lets you search the database of more than 25,000 items.  New items are constantly being added.</a:t>
            </a:r>
            <a:endParaRPr lang="en-US" sz="1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descr="WVGEP_Home_Search_04.jpg"/>
          <p:cNvPicPr>
            <a:picLocks noGrp="1" noChangeAspect="1"/>
          </p:cNvPicPr>
          <p:nvPr>
            <p:ph idx="1"/>
          </p:nvPr>
        </p:nvPicPr>
        <p:blipFill>
          <a:blip r:embed="rId2"/>
          <a:stretch>
            <a:fillRect/>
          </a:stretch>
        </p:blipFill>
        <p:spPr>
          <a:xfrm>
            <a:off x="0" y="0"/>
            <a:ext cx="9187514" cy="5334000"/>
          </a:xfrm>
        </p:spPr>
      </p:pic>
      <p:sp>
        <p:nvSpPr>
          <p:cNvPr id="12" name="TextBox 11"/>
          <p:cNvSpPr txBox="1"/>
          <p:nvPr/>
        </p:nvSpPr>
        <p:spPr>
          <a:xfrm>
            <a:off x="5029200" y="1828800"/>
            <a:ext cx="2895600" cy="369332"/>
          </a:xfrm>
          <a:prstGeom prst="rect">
            <a:avLst/>
          </a:prstGeom>
          <a:noFill/>
        </p:spPr>
        <p:txBody>
          <a:bodyPr wrap="square" rtlCol="0">
            <a:spAutoFit/>
          </a:bodyPr>
          <a:lstStyle/>
          <a:p>
            <a:endParaRPr lang="en-US" dirty="0"/>
          </a:p>
        </p:txBody>
      </p:sp>
      <p:sp>
        <p:nvSpPr>
          <p:cNvPr id="14" name="Line Callout 1 (No Border) 13"/>
          <p:cNvSpPr/>
          <p:nvPr/>
        </p:nvSpPr>
        <p:spPr>
          <a:xfrm>
            <a:off x="5943600" y="1828800"/>
            <a:ext cx="2743200" cy="1752600"/>
          </a:xfrm>
          <a:prstGeom prst="callout1">
            <a:avLst>
              <a:gd name="adj1" fmla="val 47105"/>
              <a:gd name="adj2" fmla="val -5072"/>
              <a:gd name="adj3" fmla="val 29135"/>
              <a:gd name="adj4" fmla="val -51377"/>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t>Currently, you can search the database using five parameters, alone or in combination:</a:t>
            </a:r>
          </a:p>
          <a:p>
            <a:pPr>
              <a:buFont typeface="Arial" pitchFamily="34" charset="0"/>
              <a:buChar char="•"/>
            </a:pPr>
            <a:r>
              <a:rPr lang="en-US" sz="1200" dirty="0" smtClean="0"/>
              <a:t> Date Range</a:t>
            </a:r>
          </a:p>
          <a:p>
            <a:pPr>
              <a:buFont typeface="Arial" pitchFamily="34" charset="0"/>
              <a:buChar char="•"/>
            </a:pPr>
            <a:r>
              <a:rPr lang="en-US" sz="1200" dirty="0" smtClean="0"/>
              <a:t> Document Text</a:t>
            </a:r>
          </a:p>
          <a:p>
            <a:pPr>
              <a:buFont typeface="Arial" pitchFamily="34" charset="0"/>
              <a:buChar char="•"/>
            </a:pPr>
            <a:r>
              <a:rPr lang="en-US" sz="1200" dirty="0" smtClean="0"/>
              <a:t> Author (or Property Owner)</a:t>
            </a:r>
          </a:p>
          <a:p>
            <a:pPr>
              <a:buFont typeface="Arial" pitchFamily="34" charset="0"/>
              <a:buChar char="•"/>
            </a:pPr>
            <a:r>
              <a:rPr lang="en-US" sz="1200" dirty="0" smtClean="0"/>
              <a:t> Topics </a:t>
            </a:r>
          </a:p>
          <a:p>
            <a:pPr>
              <a:buFont typeface="Arial" pitchFamily="34" charset="0"/>
              <a:buChar char="•"/>
            </a:pPr>
            <a:r>
              <a:rPr lang="en-US" sz="1200" dirty="0" smtClean="0"/>
              <a:t> Location</a:t>
            </a:r>
            <a:endParaRPr lang="en-US" sz="1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WVGEP_Home_Search_04.jpg"/>
          <p:cNvPicPr>
            <a:picLocks noGrp="1" noChangeAspect="1"/>
          </p:cNvPicPr>
          <p:nvPr>
            <p:ph idx="1"/>
          </p:nvPr>
        </p:nvPicPr>
        <p:blipFill>
          <a:blip r:embed="rId2"/>
          <a:stretch>
            <a:fillRect/>
          </a:stretch>
        </p:blipFill>
        <p:spPr>
          <a:xfrm>
            <a:off x="0" y="0"/>
            <a:ext cx="9144000" cy="5308737"/>
          </a:xfrm>
        </p:spPr>
      </p:pic>
      <p:sp>
        <p:nvSpPr>
          <p:cNvPr id="4" name="Line Callout 1 3"/>
          <p:cNvSpPr/>
          <p:nvPr/>
        </p:nvSpPr>
        <p:spPr>
          <a:xfrm>
            <a:off x="6324600" y="1524000"/>
            <a:ext cx="1676400" cy="914400"/>
          </a:xfrm>
          <a:prstGeom prst="borderCallout1">
            <a:avLst>
              <a:gd name="adj1" fmla="val 45924"/>
              <a:gd name="adj2" fmla="val -7147"/>
              <a:gd name="adj3" fmla="val 3804"/>
              <a:gd name="adj4" fmla="val -85171"/>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Use </a:t>
            </a:r>
            <a:r>
              <a:rPr lang="en-US" sz="1200" b="1" dirty="0" smtClean="0"/>
              <a:t>Date Range </a:t>
            </a:r>
            <a:r>
              <a:rPr lang="en-US" sz="1200" dirty="0" smtClean="0"/>
              <a:t>to find an event that falls between two dates.</a:t>
            </a:r>
            <a:endParaRPr lang="en-US" sz="12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VGEP_Search_Date_Range.jpg"/>
          <p:cNvPicPr>
            <a:picLocks noChangeAspect="1"/>
          </p:cNvPicPr>
          <p:nvPr/>
        </p:nvPicPr>
        <p:blipFill>
          <a:blip r:embed="rId2"/>
          <a:stretch>
            <a:fillRect/>
          </a:stretch>
        </p:blipFill>
        <p:spPr>
          <a:xfrm>
            <a:off x="0" y="0"/>
            <a:ext cx="9144000" cy="5043685"/>
          </a:xfrm>
          <a:prstGeom prst="rect">
            <a:avLst/>
          </a:prstGeom>
        </p:spPr>
      </p:pic>
      <p:sp>
        <p:nvSpPr>
          <p:cNvPr id="5" name="Line Callout 1 4"/>
          <p:cNvSpPr/>
          <p:nvPr/>
        </p:nvSpPr>
        <p:spPr>
          <a:xfrm>
            <a:off x="5410200" y="1905000"/>
            <a:ext cx="2057400" cy="1371600"/>
          </a:xfrm>
          <a:prstGeom prst="borderCallout1">
            <a:avLst>
              <a:gd name="adj1" fmla="val 18750"/>
              <a:gd name="adj2" fmla="val -8333"/>
              <a:gd name="adj3" fmla="val -18659"/>
              <a:gd name="adj4" fmla="val -51377"/>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For example, between October 1, 1859 and December 31, 1859.  </a:t>
            </a:r>
          </a:p>
          <a:p>
            <a:pPr algn="ctr"/>
            <a:endParaRPr lang="en-US" sz="1200" dirty="0" smtClean="0"/>
          </a:p>
          <a:p>
            <a:pPr algn="ctr"/>
            <a:r>
              <a:rPr lang="en-US" sz="1200" dirty="0" smtClean="0"/>
              <a:t>Click the GO </a:t>
            </a:r>
            <a:r>
              <a:rPr lang="en-US" sz="1200" b="1" dirty="0" smtClean="0"/>
              <a:t>button</a:t>
            </a:r>
            <a:r>
              <a:rPr lang="en-US" sz="1200" dirty="0" smtClean="0"/>
              <a:t> to launch the search.</a:t>
            </a:r>
            <a:endParaRPr lang="en-US" sz="12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VGEP_Search_Date_Range_2.jpg"/>
          <p:cNvPicPr>
            <a:picLocks noChangeAspect="1"/>
          </p:cNvPicPr>
          <p:nvPr/>
        </p:nvPicPr>
        <p:blipFill>
          <a:blip r:embed="rId2"/>
          <a:stretch>
            <a:fillRect/>
          </a:stretch>
        </p:blipFill>
        <p:spPr>
          <a:xfrm>
            <a:off x="992529" y="0"/>
            <a:ext cx="7158942" cy="6858000"/>
          </a:xfrm>
          <a:prstGeom prst="rect">
            <a:avLst/>
          </a:prstGeom>
        </p:spPr>
      </p:pic>
      <p:sp>
        <p:nvSpPr>
          <p:cNvPr id="5" name="Line Callout 1 4"/>
          <p:cNvSpPr/>
          <p:nvPr/>
        </p:nvSpPr>
        <p:spPr>
          <a:xfrm>
            <a:off x="5562600" y="914400"/>
            <a:ext cx="1752600" cy="685800"/>
          </a:xfrm>
          <a:prstGeom prst="borderCallout1">
            <a:avLst>
              <a:gd name="adj1" fmla="val 121649"/>
              <a:gd name="adj2" fmla="val 46676"/>
              <a:gd name="adj3" fmla="val 170471"/>
              <a:gd name="adj4" fmla="val -23021"/>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You will reach a page showing the results of your query.</a:t>
            </a:r>
            <a:endParaRPr lang="en-US" sz="1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VGEP_Search_Date_Range_2.jpg"/>
          <p:cNvPicPr>
            <a:picLocks noChangeAspect="1"/>
          </p:cNvPicPr>
          <p:nvPr/>
        </p:nvPicPr>
        <p:blipFill>
          <a:blip r:embed="rId2"/>
          <a:stretch>
            <a:fillRect/>
          </a:stretch>
        </p:blipFill>
        <p:spPr>
          <a:xfrm>
            <a:off x="992529" y="0"/>
            <a:ext cx="7158942" cy="6858000"/>
          </a:xfrm>
          <a:prstGeom prst="rect">
            <a:avLst/>
          </a:prstGeom>
        </p:spPr>
      </p:pic>
      <p:sp>
        <p:nvSpPr>
          <p:cNvPr id="5" name="Line Callout 1 4"/>
          <p:cNvSpPr/>
          <p:nvPr/>
        </p:nvSpPr>
        <p:spPr>
          <a:xfrm>
            <a:off x="228600" y="2743200"/>
            <a:ext cx="762000" cy="1371600"/>
          </a:xfrm>
          <a:prstGeom prst="borderCallout1">
            <a:avLst>
              <a:gd name="adj1" fmla="val -5163"/>
              <a:gd name="adj2" fmla="val 57111"/>
              <a:gd name="adj3" fmla="val -31703"/>
              <a:gd name="adj4" fmla="val 133501"/>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This line shows you how many results were found.</a:t>
            </a:r>
            <a:endParaRPr lang="en-US" sz="12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VGEP_Search_Date_Range_2.jpg"/>
          <p:cNvPicPr>
            <a:picLocks noChangeAspect="1"/>
          </p:cNvPicPr>
          <p:nvPr/>
        </p:nvPicPr>
        <p:blipFill>
          <a:blip r:embed="rId2"/>
          <a:stretch>
            <a:fillRect/>
          </a:stretch>
        </p:blipFill>
        <p:spPr>
          <a:xfrm>
            <a:off x="992529" y="0"/>
            <a:ext cx="7158942" cy="6858000"/>
          </a:xfrm>
          <a:prstGeom prst="rect">
            <a:avLst/>
          </a:prstGeom>
        </p:spPr>
      </p:pic>
      <p:sp>
        <p:nvSpPr>
          <p:cNvPr id="5" name="Line Callout 1 4"/>
          <p:cNvSpPr/>
          <p:nvPr/>
        </p:nvSpPr>
        <p:spPr>
          <a:xfrm>
            <a:off x="5943600" y="3581400"/>
            <a:ext cx="1752600" cy="685800"/>
          </a:xfrm>
          <a:prstGeom prst="borderCallout1">
            <a:avLst>
              <a:gd name="adj1" fmla="val 111504"/>
              <a:gd name="adj2" fmla="val 46676"/>
              <a:gd name="adj3" fmla="val 221196"/>
              <a:gd name="adj4" fmla="val -35497"/>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The text of this item appears in this section.</a:t>
            </a:r>
            <a:endParaRPr lang="en-US" sz="1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VGEP_Search_Date_Range_2.jpg"/>
          <p:cNvPicPr>
            <a:picLocks noChangeAspect="1"/>
          </p:cNvPicPr>
          <p:nvPr/>
        </p:nvPicPr>
        <p:blipFill>
          <a:blip r:embed="rId2"/>
          <a:stretch>
            <a:fillRect/>
          </a:stretch>
        </p:blipFill>
        <p:spPr>
          <a:xfrm>
            <a:off x="992529" y="0"/>
            <a:ext cx="7158942" cy="6858000"/>
          </a:xfrm>
          <a:prstGeom prst="rect">
            <a:avLst/>
          </a:prstGeom>
        </p:spPr>
      </p:pic>
      <p:sp>
        <p:nvSpPr>
          <p:cNvPr id="5" name="Line Callout 1 4"/>
          <p:cNvSpPr/>
          <p:nvPr/>
        </p:nvSpPr>
        <p:spPr>
          <a:xfrm>
            <a:off x="4572000" y="3962400"/>
            <a:ext cx="1752600" cy="609600"/>
          </a:xfrm>
          <a:prstGeom prst="borderCallout1">
            <a:avLst>
              <a:gd name="adj1" fmla="val 113497"/>
              <a:gd name="adj2" fmla="val 55750"/>
              <a:gd name="adj3" fmla="val 170471"/>
              <a:gd name="adj4" fmla="val 170363"/>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Use the scroll bar to see the rest.</a:t>
            </a:r>
            <a:endParaRPr lang="en-US" sz="1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ront_2.jpg"/>
          <p:cNvPicPr>
            <a:picLocks noGrp="1" noChangeAspect="1"/>
          </p:cNvPicPr>
          <p:nvPr>
            <p:ph idx="1"/>
          </p:nvPr>
        </p:nvPicPr>
        <p:blipFill>
          <a:blip r:embed="rId2"/>
          <a:stretch>
            <a:fillRect/>
          </a:stretch>
        </p:blipFill>
        <p:spPr>
          <a:xfrm>
            <a:off x="-1" y="0"/>
            <a:ext cx="9137667" cy="6858000"/>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VGEP_Search_Date_Range_2.jpg"/>
          <p:cNvPicPr>
            <a:picLocks noChangeAspect="1"/>
          </p:cNvPicPr>
          <p:nvPr/>
        </p:nvPicPr>
        <p:blipFill>
          <a:blip r:embed="rId2"/>
          <a:stretch>
            <a:fillRect/>
          </a:stretch>
        </p:blipFill>
        <p:spPr>
          <a:xfrm>
            <a:off x="992529" y="0"/>
            <a:ext cx="7158942" cy="6858000"/>
          </a:xfrm>
          <a:prstGeom prst="rect">
            <a:avLst/>
          </a:prstGeom>
        </p:spPr>
      </p:pic>
      <p:sp>
        <p:nvSpPr>
          <p:cNvPr id="5" name="Line Callout 1 4"/>
          <p:cNvSpPr/>
          <p:nvPr/>
        </p:nvSpPr>
        <p:spPr>
          <a:xfrm>
            <a:off x="5562600" y="914400"/>
            <a:ext cx="1752600" cy="685800"/>
          </a:xfrm>
          <a:prstGeom prst="borderCallout1">
            <a:avLst>
              <a:gd name="adj1" fmla="val 112953"/>
              <a:gd name="adj2" fmla="val 42139"/>
              <a:gd name="adj3" fmla="val 170471"/>
              <a:gd name="adj4" fmla="val -23021"/>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Use these buttons to view another result.</a:t>
            </a:r>
            <a:endParaRPr lang="en-US" sz="1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descr="WVGEP_Home_Search_04.jpg"/>
          <p:cNvPicPr>
            <a:picLocks noGrp="1" noChangeAspect="1"/>
          </p:cNvPicPr>
          <p:nvPr>
            <p:ph idx="1"/>
          </p:nvPr>
        </p:nvPicPr>
        <p:blipFill>
          <a:blip r:embed="rId2"/>
          <a:stretch>
            <a:fillRect/>
          </a:stretch>
        </p:blipFill>
        <p:spPr>
          <a:xfrm>
            <a:off x="0" y="0"/>
            <a:ext cx="9187514" cy="5334000"/>
          </a:xfrm>
        </p:spPr>
      </p:pic>
      <p:sp>
        <p:nvSpPr>
          <p:cNvPr id="12" name="TextBox 11"/>
          <p:cNvSpPr txBox="1"/>
          <p:nvPr/>
        </p:nvSpPr>
        <p:spPr>
          <a:xfrm>
            <a:off x="5029200" y="1828800"/>
            <a:ext cx="2895600" cy="369332"/>
          </a:xfrm>
          <a:prstGeom prst="rect">
            <a:avLst/>
          </a:prstGeom>
          <a:noFill/>
        </p:spPr>
        <p:txBody>
          <a:bodyPr wrap="square" rtlCol="0">
            <a:spAutoFit/>
          </a:bodyPr>
          <a:lstStyle/>
          <a:p>
            <a:endParaRPr lang="en-US" dirty="0"/>
          </a:p>
        </p:txBody>
      </p:sp>
      <p:sp>
        <p:nvSpPr>
          <p:cNvPr id="14" name="Line Callout 1 (No Border) 13"/>
          <p:cNvSpPr/>
          <p:nvPr/>
        </p:nvSpPr>
        <p:spPr>
          <a:xfrm>
            <a:off x="5943600" y="1828800"/>
            <a:ext cx="2438400" cy="609600"/>
          </a:xfrm>
          <a:prstGeom prst="callout1">
            <a:avLst>
              <a:gd name="adj1" fmla="val 47105"/>
              <a:gd name="adj2" fmla="val -5072"/>
              <a:gd name="adj3" fmla="val -4066"/>
              <a:gd name="adj4" fmla="val -98252"/>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Use this feature to search within the body text of an item.</a:t>
            </a:r>
            <a:endParaRPr lang="en-US" sz="1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VGEP_Search_Text_Virginius.jpg"/>
          <p:cNvPicPr>
            <a:picLocks noGrp="1" noChangeAspect="1"/>
          </p:cNvPicPr>
          <p:nvPr>
            <p:ph idx="1"/>
          </p:nvPr>
        </p:nvPicPr>
        <p:blipFill>
          <a:blip r:embed="rId2"/>
          <a:stretch>
            <a:fillRect/>
          </a:stretch>
        </p:blipFill>
        <p:spPr>
          <a:xfrm>
            <a:off x="0" y="-1"/>
            <a:ext cx="9144000" cy="4912311"/>
          </a:xfrm>
        </p:spPr>
      </p:pic>
      <p:sp>
        <p:nvSpPr>
          <p:cNvPr id="5" name="Line Callout 1 4"/>
          <p:cNvSpPr/>
          <p:nvPr/>
        </p:nvSpPr>
        <p:spPr>
          <a:xfrm>
            <a:off x="5029200" y="1981200"/>
            <a:ext cx="1752600" cy="533400"/>
          </a:xfrm>
          <a:prstGeom prst="borderCallout1">
            <a:avLst>
              <a:gd name="adj1" fmla="val 18750"/>
              <a:gd name="adj2" fmla="val -8333"/>
              <a:gd name="adj3" fmla="val -55202"/>
              <a:gd name="adj4" fmla="val -125101"/>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For example, search for "</a:t>
            </a:r>
            <a:r>
              <a:rPr lang="en-US" sz="1200" dirty="0" err="1"/>
              <a:t>Virginius</a:t>
            </a:r>
            <a:r>
              <a:rPr lang="en-US" sz="1200" dirty="0"/>
              <a: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VGEP_Search_Text_Virginius_2.jpg"/>
          <p:cNvPicPr>
            <a:picLocks noGrp="1" noChangeAspect="1"/>
          </p:cNvPicPr>
          <p:nvPr>
            <p:ph idx="1"/>
          </p:nvPr>
        </p:nvPicPr>
        <p:blipFill>
          <a:blip r:embed="rId2"/>
          <a:stretch>
            <a:fillRect/>
          </a:stretch>
        </p:blipFill>
        <p:spPr>
          <a:xfrm>
            <a:off x="304800" y="0"/>
            <a:ext cx="8534400" cy="6853680"/>
          </a:xfrm>
        </p:spPr>
      </p:pic>
      <p:sp>
        <p:nvSpPr>
          <p:cNvPr id="5" name="Line Callout 1 4"/>
          <p:cNvSpPr/>
          <p:nvPr/>
        </p:nvSpPr>
        <p:spPr>
          <a:xfrm>
            <a:off x="6705600" y="4114800"/>
            <a:ext cx="914400" cy="914400"/>
          </a:xfrm>
          <a:prstGeom prst="borderCallout1">
            <a:avLst>
              <a:gd name="adj1" fmla="val 55707"/>
              <a:gd name="adj2" fmla="val -9420"/>
              <a:gd name="adj3" fmla="val 117935"/>
              <a:gd name="adj4" fmla="val -118768"/>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Here is the search term you entered.</a:t>
            </a:r>
            <a:endParaRPr lang="en-US" sz="1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descr="WVGEP_Home_Search_04.jpg"/>
          <p:cNvPicPr>
            <a:picLocks noGrp="1" noChangeAspect="1"/>
          </p:cNvPicPr>
          <p:nvPr>
            <p:ph idx="1"/>
          </p:nvPr>
        </p:nvPicPr>
        <p:blipFill>
          <a:blip r:embed="rId2"/>
          <a:stretch>
            <a:fillRect/>
          </a:stretch>
        </p:blipFill>
        <p:spPr>
          <a:xfrm>
            <a:off x="0" y="0"/>
            <a:ext cx="9187514" cy="5334000"/>
          </a:xfrm>
        </p:spPr>
      </p:pic>
      <p:sp>
        <p:nvSpPr>
          <p:cNvPr id="12" name="TextBox 11"/>
          <p:cNvSpPr txBox="1"/>
          <p:nvPr/>
        </p:nvSpPr>
        <p:spPr>
          <a:xfrm>
            <a:off x="5029200" y="1828800"/>
            <a:ext cx="2895600" cy="369332"/>
          </a:xfrm>
          <a:prstGeom prst="rect">
            <a:avLst/>
          </a:prstGeom>
          <a:noFill/>
        </p:spPr>
        <p:txBody>
          <a:bodyPr wrap="square" rtlCol="0">
            <a:spAutoFit/>
          </a:bodyPr>
          <a:lstStyle/>
          <a:p>
            <a:endParaRPr lang="en-US" dirty="0"/>
          </a:p>
        </p:txBody>
      </p:sp>
      <p:sp>
        <p:nvSpPr>
          <p:cNvPr id="14" name="Line Callout 1 (No Border) 13"/>
          <p:cNvSpPr/>
          <p:nvPr/>
        </p:nvSpPr>
        <p:spPr>
          <a:xfrm>
            <a:off x="4572000" y="1828800"/>
            <a:ext cx="2438400" cy="609600"/>
          </a:xfrm>
          <a:prstGeom prst="callout1">
            <a:avLst>
              <a:gd name="adj1" fmla="val 50366"/>
              <a:gd name="adj2" fmla="val -5887"/>
              <a:gd name="adj3" fmla="val 36694"/>
              <a:gd name="adj4" fmla="val -60345"/>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Use this feature to search the author  field.  You can also search for the name of a property owner.</a:t>
            </a:r>
            <a:endParaRPr lang="en-US" sz="1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WVGEP_Search_Author_1.jpg"/>
          <p:cNvPicPr>
            <a:picLocks noGrp="1" noChangeAspect="1"/>
          </p:cNvPicPr>
          <p:nvPr>
            <p:ph idx="1"/>
          </p:nvPr>
        </p:nvPicPr>
        <p:blipFill>
          <a:blip r:embed="rId2"/>
          <a:stretch>
            <a:fillRect/>
          </a:stretch>
        </p:blipFill>
        <p:spPr>
          <a:xfrm>
            <a:off x="457200" y="1634890"/>
            <a:ext cx="8229600" cy="4456583"/>
          </a:xfrm>
        </p:spPr>
      </p:pic>
      <p:sp>
        <p:nvSpPr>
          <p:cNvPr id="5" name="Line Callout 1 4"/>
          <p:cNvSpPr/>
          <p:nvPr/>
        </p:nvSpPr>
        <p:spPr>
          <a:xfrm>
            <a:off x="4648200" y="3581400"/>
            <a:ext cx="1524000" cy="609600"/>
          </a:xfrm>
          <a:prstGeom prst="borderCallout1">
            <a:avLst>
              <a:gd name="adj1" fmla="val 38315"/>
              <a:gd name="adj2" fmla="val -8333"/>
              <a:gd name="adj3" fmla="val -34239"/>
              <a:gd name="adj4" fmla="val -996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For example, "Thomas Shepherd."</a:t>
            </a:r>
            <a:endParaRPr lang="en-US" sz="1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VGEP_Search_Author_2.jpg"/>
          <p:cNvPicPr>
            <a:picLocks noChangeAspect="1"/>
          </p:cNvPicPr>
          <p:nvPr/>
        </p:nvPicPr>
        <p:blipFill>
          <a:blip r:embed="rId2"/>
          <a:stretch>
            <a:fillRect/>
          </a:stretch>
        </p:blipFill>
        <p:spPr>
          <a:xfrm>
            <a:off x="2057400" y="0"/>
            <a:ext cx="6532951" cy="6858000"/>
          </a:xfrm>
          <a:prstGeom prst="rect">
            <a:avLst/>
          </a:prstGeom>
        </p:spPr>
      </p:pic>
      <p:sp>
        <p:nvSpPr>
          <p:cNvPr id="5" name="Line Callout 1 4"/>
          <p:cNvSpPr/>
          <p:nvPr/>
        </p:nvSpPr>
        <p:spPr>
          <a:xfrm>
            <a:off x="228600" y="3657600"/>
            <a:ext cx="1295400" cy="1295400"/>
          </a:xfrm>
          <a:prstGeom prst="borderCallout1">
            <a:avLst>
              <a:gd name="adj1" fmla="val 50975"/>
              <a:gd name="adj2" fmla="val 109058"/>
              <a:gd name="adj3" fmla="val 105595"/>
              <a:gd name="adj4" fmla="val 150414"/>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 </a:t>
            </a:r>
            <a:r>
              <a:rPr lang="en-US" sz="1200" dirty="0"/>
              <a:t>This is the text of a land grant purchased by Thomas Shepherd.</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VGEP_Search_Author_2.jpg"/>
          <p:cNvPicPr>
            <a:picLocks noChangeAspect="1"/>
          </p:cNvPicPr>
          <p:nvPr/>
        </p:nvPicPr>
        <p:blipFill>
          <a:blip r:embed="rId2"/>
          <a:stretch>
            <a:fillRect/>
          </a:stretch>
        </p:blipFill>
        <p:spPr>
          <a:xfrm>
            <a:off x="2057400" y="0"/>
            <a:ext cx="6532951" cy="6858000"/>
          </a:xfrm>
          <a:prstGeom prst="rect">
            <a:avLst/>
          </a:prstGeom>
        </p:spPr>
      </p:pic>
      <p:sp>
        <p:nvSpPr>
          <p:cNvPr id="5" name="Line Callout 1 4"/>
          <p:cNvSpPr/>
          <p:nvPr/>
        </p:nvSpPr>
        <p:spPr>
          <a:xfrm>
            <a:off x="228600" y="3657600"/>
            <a:ext cx="1295400" cy="1295400"/>
          </a:xfrm>
          <a:prstGeom prst="borderCallout1">
            <a:avLst>
              <a:gd name="adj1" fmla="val 50975"/>
              <a:gd name="adj2" fmla="val 109058"/>
              <a:gd name="adj3" fmla="val 48050"/>
              <a:gd name="adj4" fmla="val 161923"/>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If a facsimile of the original document is available, click the red text to view it.</a:t>
            </a:r>
            <a:endParaRPr lang="en-US" sz="1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VGEP_Search_Author_3.jpg"/>
          <p:cNvPicPr>
            <a:picLocks noGrp="1" noChangeAspect="1"/>
          </p:cNvPicPr>
          <p:nvPr>
            <p:ph idx="1"/>
          </p:nvPr>
        </p:nvPicPr>
        <p:blipFill>
          <a:blip r:embed="rId2"/>
          <a:stretch>
            <a:fillRect/>
          </a:stretch>
        </p:blipFill>
        <p:spPr>
          <a:xfrm>
            <a:off x="3048000" y="0"/>
            <a:ext cx="5410200" cy="6905703"/>
          </a:xfrm>
        </p:spPr>
      </p:pic>
      <p:sp>
        <p:nvSpPr>
          <p:cNvPr id="5" name="Line Callout 1 4"/>
          <p:cNvSpPr/>
          <p:nvPr/>
        </p:nvSpPr>
        <p:spPr>
          <a:xfrm>
            <a:off x="304800" y="2819400"/>
            <a:ext cx="1295400" cy="762000"/>
          </a:xfrm>
          <a:prstGeom prst="borderCallout1">
            <a:avLst>
              <a:gd name="adj1" fmla="val 52663"/>
              <a:gd name="adj2" fmla="val 112127"/>
              <a:gd name="adj3" fmla="val 51196"/>
              <a:gd name="adj4" fmla="val 193381"/>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Here is the original.</a:t>
            </a:r>
            <a:endParaRPr lang="en-US" sz="12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descr="WVGEP_Home_Search_04.jpg"/>
          <p:cNvPicPr>
            <a:picLocks noGrp="1" noChangeAspect="1"/>
          </p:cNvPicPr>
          <p:nvPr>
            <p:ph idx="1"/>
          </p:nvPr>
        </p:nvPicPr>
        <p:blipFill>
          <a:blip r:embed="rId2"/>
          <a:stretch>
            <a:fillRect/>
          </a:stretch>
        </p:blipFill>
        <p:spPr>
          <a:xfrm>
            <a:off x="0" y="0"/>
            <a:ext cx="9187514" cy="5334000"/>
          </a:xfrm>
        </p:spPr>
      </p:pic>
      <p:sp>
        <p:nvSpPr>
          <p:cNvPr id="12" name="TextBox 11"/>
          <p:cNvSpPr txBox="1"/>
          <p:nvPr/>
        </p:nvSpPr>
        <p:spPr>
          <a:xfrm>
            <a:off x="5029200" y="1828800"/>
            <a:ext cx="2895600" cy="369332"/>
          </a:xfrm>
          <a:prstGeom prst="rect">
            <a:avLst/>
          </a:prstGeom>
          <a:noFill/>
        </p:spPr>
        <p:txBody>
          <a:bodyPr wrap="square" rtlCol="0">
            <a:spAutoFit/>
          </a:bodyPr>
          <a:lstStyle/>
          <a:p>
            <a:endParaRPr lang="en-US" dirty="0"/>
          </a:p>
        </p:txBody>
      </p:sp>
      <p:sp>
        <p:nvSpPr>
          <p:cNvPr id="14" name="Line Callout 1 (No Border) 13"/>
          <p:cNvSpPr/>
          <p:nvPr/>
        </p:nvSpPr>
        <p:spPr>
          <a:xfrm>
            <a:off x="4572000" y="1828800"/>
            <a:ext cx="2438400" cy="609600"/>
          </a:xfrm>
          <a:prstGeom prst="callout1">
            <a:avLst>
              <a:gd name="adj1" fmla="val 50366"/>
              <a:gd name="adj2" fmla="val -5887"/>
              <a:gd name="adj3" fmla="val 75825"/>
              <a:gd name="adj4" fmla="val -57084"/>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Use this feature to search "see also" topics for each item.</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ront_3.jpg"/>
          <p:cNvPicPr>
            <a:picLocks noGrp="1" noChangeAspect="1"/>
          </p:cNvPicPr>
          <p:nvPr>
            <p:ph idx="1"/>
          </p:nvPr>
        </p:nvPicPr>
        <p:blipFill>
          <a:blip r:embed="rId2"/>
          <a:stretch>
            <a:fillRect/>
          </a:stretch>
        </p:blipFill>
        <p:spPr>
          <a:xfrm>
            <a:off x="0" y="0"/>
            <a:ext cx="9086611" cy="6858000"/>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descr="WVGEP_Home_Search_04.jpg"/>
          <p:cNvPicPr>
            <a:picLocks noGrp="1" noChangeAspect="1"/>
          </p:cNvPicPr>
          <p:nvPr>
            <p:ph idx="1"/>
          </p:nvPr>
        </p:nvPicPr>
        <p:blipFill>
          <a:blip r:embed="rId2"/>
          <a:stretch>
            <a:fillRect/>
          </a:stretch>
        </p:blipFill>
        <p:spPr>
          <a:xfrm>
            <a:off x="0" y="0"/>
            <a:ext cx="9187514" cy="5334000"/>
          </a:xfrm>
        </p:spPr>
      </p:pic>
      <p:sp>
        <p:nvSpPr>
          <p:cNvPr id="12" name="TextBox 11"/>
          <p:cNvSpPr txBox="1"/>
          <p:nvPr/>
        </p:nvSpPr>
        <p:spPr>
          <a:xfrm>
            <a:off x="5029200" y="1828800"/>
            <a:ext cx="2895600" cy="369332"/>
          </a:xfrm>
          <a:prstGeom prst="rect">
            <a:avLst/>
          </a:prstGeom>
          <a:noFill/>
        </p:spPr>
        <p:txBody>
          <a:bodyPr wrap="square" rtlCol="0">
            <a:spAutoFit/>
          </a:bodyPr>
          <a:lstStyle/>
          <a:p>
            <a:endParaRPr lang="en-US" dirty="0"/>
          </a:p>
        </p:txBody>
      </p:sp>
      <p:sp>
        <p:nvSpPr>
          <p:cNvPr id="14" name="Line Callout 1 (No Border) 13"/>
          <p:cNvSpPr/>
          <p:nvPr/>
        </p:nvSpPr>
        <p:spPr>
          <a:xfrm>
            <a:off x="7696200" y="2286000"/>
            <a:ext cx="1219200" cy="990600"/>
          </a:xfrm>
          <a:prstGeom prst="callout1">
            <a:avLst>
              <a:gd name="adj1" fmla="val 52624"/>
              <a:gd name="adj2" fmla="val -8976"/>
              <a:gd name="adj3" fmla="val 53751"/>
              <a:gd name="adj4" fmla="val -45671"/>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These are the topics you can search</a:t>
            </a:r>
            <a:r>
              <a:rPr lang="en-US" sz="1200" dirty="0" smtClean="0"/>
              <a:t>.</a:t>
            </a:r>
            <a:endParaRPr lang="en-US" sz="1200" dirty="0"/>
          </a:p>
        </p:txBody>
      </p:sp>
      <p:pic>
        <p:nvPicPr>
          <p:cNvPr id="6" name="Picture 5" descr="WVGEP_Search_Topics.jpg"/>
          <p:cNvPicPr>
            <a:picLocks noChangeAspect="1"/>
          </p:cNvPicPr>
          <p:nvPr/>
        </p:nvPicPr>
        <p:blipFill>
          <a:blip r:embed="rId3"/>
          <a:stretch>
            <a:fillRect/>
          </a:stretch>
        </p:blipFill>
        <p:spPr>
          <a:xfrm>
            <a:off x="381000" y="304800"/>
            <a:ext cx="6614160" cy="52197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VGEP_Home_Search_Topic_01.jpg"/>
          <p:cNvPicPr>
            <a:picLocks noChangeAspect="1"/>
          </p:cNvPicPr>
          <p:nvPr/>
        </p:nvPicPr>
        <p:blipFill>
          <a:blip r:embed="rId2"/>
          <a:stretch>
            <a:fillRect/>
          </a:stretch>
        </p:blipFill>
        <p:spPr>
          <a:xfrm>
            <a:off x="0" y="0"/>
            <a:ext cx="9144000" cy="4952378"/>
          </a:xfrm>
          <a:prstGeom prst="rect">
            <a:avLst/>
          </a:prstGeom>
        </p:spPr>
      </p:pic>
      <p:sp>
        <p:nvSpPr>
          <p:cNvPr id="6" name="Line Callout 1 5"/>
          <p:cNvSpPr/>
          <p:nvPr/>
        </p:nvSpPr>
        <p:spPr>
          <a:xfrm>
            <a:off x="4876800" y="1981200"/>
            <a:ext cx="1371600" cy="838200"/>
          </a:xfrm>
          <a:prstGeom prst="borderCallout1">
            <a:avLst>
              <a:gd name="adj1" fmla="val 46023"/>
              <a:gd name="adj2" fmla="val -9058"/>
              <a:gd name="adj3" fmla="val 21196"/>
              <a:gd name="adj4" fmla="val -123840"/>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For example, search for "African Americans."</a:t>
            </a:r>
            <a:endParaRPr lang="en-US" sz="12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VGEP_Search_Topics_2.jpg"/>
          <p:cNvPicPr>
            <a:picLocks noGrp="1" noChangeAspect="1"/>
          </p:cNvPicPr>
          <p:nvPr>
            <p:ph idx="1"/>
          </p:nvPr>
        </p:nvPicPr>
        <p:blipFill>
          <a:blip r:embed="rId2"/>
          <a:stretch>
            <a:fillRect/>
          </a:stretch>
        </p:blipFill>
        <p:spPr>
          <a:xfrm>
            <a:off x="1905000" y="0"/>
            <a:ext cx="7081257" cy="6858000"/>
          </a:xfrm>
        </p:spPr>
      </p:pic>
      <p:sp>
        <p:nvSpPr>
          <p:cNvPr id="5" name="Line Callout 1 4"/>
          <p:cNvSpPr/>
          <p:nvPr/>
        </p:nvSpPr>
        <p:spPr>
          <a:xfrm>
            <a:off x="228600" y="4419600"/>
            <a:ext cx="1447800" cy="762000"/>
          </a:xfrm>
          <a:prstGeom prst="borderCallout1">
            <a:avLst>
              <a:gd name="adj1" fmla="val -45163"/>
              <a:gd name="adj2" fmla="val 212720"/>
              <a:gd name="adj3" fmla="val 38152"/>
              <a:gd name="adj4" fmla="val 109264"/>
            </a:avLst>
          </a:prstGeom>
          <a:ln>
            <a:headEnd type="stealth"/>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Here is the topic you selected.</a:t>
            </a:r>
            <a:endParaRPr lang="en-US" sz="12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descr="WVGEP_Home_Search_04.jpg"/>
          <p:cNvPicPr>
            <a:picLocks noGrp="1" noChangeAspect="1"/>
          </p:cNvPicPr>
          <p:nvPr>
            <p:ph idx="1"/>
          </p:nvPr>
        </p:nvPicPr>
        <p:blipFill>
          <a:blip r:embed="rId2"/>
          <a:stretch>
            <a:fillRect/>
          </a:stretch>
        </p:blipFill>
        <p:spPr>
          <a:xfrm>
            <a:off x="0" y="0"/>
            <a:ext cx="9187514" cy="5334000"/>
          </a:xfrm>
        </p:spPr>
      </p:pic>
      <p:sp>
        <p:nvSpPr>
          <p:cNvPr id="12" name="TextBox 11"/>
          <p:cNvSpPr txBox="1"/>
          <p:nvPr/>
        </p:nvSpPr>
        <p:spPr>
          <a:xfrm>
            <a:off x="5029200" y="1828800"/>
            <a:ext cx="2895600" cy="369332"/>
          </a:xfrm>
          <a:prstGeom prst="rect">
            <a:avLst/>
          </a:prstGeom>
          <a:noFill/>
        </p:spPr>
        <p:txBody>
          <a:bodyPr wrap="square" rtlCol="0">
            <a:spAutoFit/>
          </a:bodyPr>
          <a:lstStyle/>
          <a:p>
            <a:endParaRPr lang="en-US" dirty="0"/>
          </a:p>
        </p:txBody>
      </p:sp>
      <p:sp>
        <p:nvSpPr>
          <p:cNvPr id="14" name="Line Callout 1 (No Border) 13"/>
          <p:cNvSpPr/>
          <p:nvPr/>
        </p:nvSpPr>
        <p:spPr>
          <a:xfrm>
            <a:off x="7239000" y="2286000"/>
            <a:ext cx="1447800" cy="1600200"/>
          </a:xfrm>
          <a:prstGeom prst="callout1">
            <a:avLst>
              <a:gd name="adj1" fmla="val 50366"/>
              <a:gd name="adj2" fmla="val -5887"/>
              <a:gd name="adj3" fmla="val 64645"/>
              <a:gd name="adj4" fmla="val -112004"/>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In the GIS portion of the program, all of the original land grants for Jefferson County (about 1,000) have been mapped and given a code.</a:t>
            </a:r>
            <a:endParaRPr lang="en-US" sz="1200" dirty="0"/>
          </a:p>
        </p:txBody>
      </p:sp>
      <p:pic>
        <p:nvPicPr>
          <p:cNvPr id="6" name="Picture 5" descr="GIS Map.jpg"/>
          <p:cNvPicPr>
            <a:picLocks noChangeAspect="1"/>
          </p:cNvPicPr>
          <p:nvPr/>
        </p:nvPicPr>
        <p:blipFill>
          <a:blip r:embed="rId3"/>
          <a:stretch>
            <a:fillRect/>
          </a:stretch>
        </p:blipFill>
        <p:spPr>
          <a:xfrm>
            <a:off x="990600" y="304800"/>
            <a:ext cx="4495800" cy="65532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WVGEP_Search_Geo_1.jpg"/>
          <p:cNvPicPr>
            <a:picLocks noGrp="1" noChangeAspect="1"/>
          </p:cNvPicPr>
          <p:nvPr>
            <p:ph idx="1"/>
          </p:nvPr>
        </p:nvPicPr>
        <p:blipFill>
          <a:blip r:embed="rId2"/>
          <a:stretch>
            <a:fillRect/>
          </a:stretch>
        </p:blipFill>
        <p:spPr>
          <a:xfrm>
            <a:off x="0" y="0"/>
            <a:ext cx="9183776" cy="4876800"/>
          </a:xfrm>
        </p:spPr>
      </p:pic>
      <p:sp>
        <p:nvSpPr>
          <p:cNvPr id="12" name="TextBox 11"/>
          <p:cNvSpPr txBox="1"/>
          <p:nvPr/>
        </p:nvSpPr>
        <p:spPr>
          <a:xfrm>
            <a:off x="5029200" y="1828800"/>
            <a:ext cx="2895600" cy="369332"/>
          </a:xfrm>
          <a:prstGeom prst="rect">
            <a:avLst/>
          </a:prstGeom>
          <a:noFill/>
        </p:spPr>
        <p:txBody>
          <a:bodyPr wrap="square" rtlCol="0">
            <a:spAutoFit/>
          </a:bodyPr>
          <a:lstStyle/>
          <a:p>
            <a:endParaRPr lang="en-US" dirty="0"/>
          </a:p>
        </p:txBody>
      </p:sp>
      <p:sp>
        <p:nvSpPr>
          <p:cNvPr id="14" name="Line Callout 1 (No Border) 13"/>
          <p:cNvSpPr/>
          <p:nvPr/>
        </p:nvSpPr>
        <p:spPr>
          <a:xfrm>
            <a:off x="4953000" y="1828800"/>
            <a:ext cx="1447800" cy="1600200"/>
          </a:xfrm>
          <a:prstGeom prst="callout1">
            <a:avLst>
              <a:gd name="adj1" fmla="val 50366"/>
              <a:gd name="adj2" fmla="val -5887"/>
              <a:gd name="adj3" fmla="val 40421"/>
              <a:gd name="adj4" fmla="val -116123"/>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Use the </a:t>
            </a:r>
            <a:r>
              <a:rPr lang="en-US" sz="1200" dirty="0" err="1" smtClean="0"/>
              <a:t>Geolocator</a:t>
            </a:r>
            <a:r>
              <a:rPr lang="en-US" sz="1200" dirty="0" smtClean="0"/>
              <a:t> feature to search the database by location.  For example, HF60A is the code for </a:t>
            </a:r>
            <a:r>
              <a:rPr lang="en-US" sz="1200" dirty="0" err="1" smtClean="0"/>
              <a:t>Virginius</a:t>
            </a:r>
            <a:r>
              <a:rPr lang="en-US" sz="1200" dirty="0" smtClean="0"/>
              <a:t> Island.</a:t>
            </a:r>
            <a:endParaRPr lang="en-US" sz="12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VGEP_Search_Geo_2.jpg"/>
          <p:cNvPicPr>
            <a:picLocks noGrp="1" noChangeAspect="1"/>
          </p:cNvPicPr>
          <p:nvPr>
            <p:ph idx="1"/>
          </p:nvPr>
        </p:nvPicPr>
        <p:blipFill>
          <a:blip r:embed="rId2"/>
          <a:stretch>
            <a:fillRect/>
          </a:stretch>
        </p:blipFill>
        <p:spPr>
          <a:xfrm>
            <a:off x="1752600" y="0"/>
            <a:ext cx="7047860" cy="6858000"/>
          </a:xfrm>
        </p:spPr>
      </p:pic>
      <p:sp>
        <p:nvSpPr>
          <p:cNvPr id="5" name="Line Callout 1 4"/>
          <p:cNvSpPr/>
          <p:nvPr/>
        </p:nvSpPr>
        <p:spPr>
          <a:xfrm>
            <a:off x="6934200" y="1295400"/>
            <a:ext cx="1524000" cy="914400"/>
          </a:xfrm>
          <a:prstGeom prst="borderCallout1">
            <a:avLst>
              <a:gd name="adj1" fmla="val 106794"/>
              <a:gd name="adj2" fmla="val 47102"/>
              <a:gd name="adj3" fmla="val 233152"/>
              <a:gd name="adj4" fmla="val -46811"/>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Notice that the records found all have the  "</a:t>
            </a:r>
            <a:r>
              <a:rPr lang="en-US" sz="1200" dirty="0" err="1" smtClean="0"/>
              <a:t>Virginius</a:t>
            </a:r>
            <a:r>
              <a:rPr lang="en-US" sz="1200" dirty="0" smtClean="0"/>
              <a:t> Island" code.</a:t>
            </a:r>
            <a:endParaRPr lang="en-US" sz="12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VGEP_Search_Geo_2.jpg"/>
          <p:cNvPicPr>
            <a:picLocks noGrp="1" noChangeAspect="1"/>
          </p:cNvPicPr>
          <p:nvPr>
            <p:ph idx="1"/>
          </p:nvPr>
        </p:nvPicPr>
        <p:blipFill>
          <a:blip r:embed="rId2"/>
          <a:stretch>
            <a:fillRect/>
          </a:stretch>
        </p:blipFill>
        <p:spPr>
          <a:xfrm>
            <a:off x="1752600" y="0"/>
            <a:ext cx="7047860" cy="6858000"/>
          </a:xfrm>
        </p:spPr>
      </p:pic>
      <p:sp>
        <p:nvSpPr>
          <p:cNvPr id="5" name="Line Callout 1 4"/>
          <p:cNvSpPr/>
          <p:nvPr/>
        </p:nvSpPr>
        <p:spPr>
          <a:xfrm>
            <a:off x="6934200" y="1295400"/>
            <a:ext cx="1524000" cy="914400"/>
          </a:xfrm>
          <a:prstGeom prst="borderCallout1">
            <a:avLst>
              <a:gd name="adj1" fmla="val 106794"/>
              <a:gd name="adj2" fmla="val 47102"/>
              <a:gd name="adj3" fmla="val 380978"/>
              <a:gd name="adj4" fmla="val -75507"/>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Here is a transcription of the document, a survey.</a:t>
            </a:r>
          </a:p>
          <a:p>
            <a:pPr algn="ctr"/>
            <a:endParaRPr lang="en-US" sz="12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VGEP_Search_Geo_2.jpg"/>
          <p:cNvPicPr>
            <a:picLocks noGrp="1" noChangeAspect="1"/>
          </p:cNvPicPr>
          <p:nvPr>
            <p:ph idx="1"/>
          </p:nvPr>
        </p:nvPicPr>
        <p:blipFill>
          <a:blip r:embed="rId2"/>
          <a:stretch>
            <a:fillRect/>
          </a:stretch>
        </p:blipFill>
        <p:spPr>
          <a:xfrm>
            <a:off x="1752600" y="0"/>
            <a:ext cx="7047860" cy="6858000"/>
          </a:xfrm>
        </p:spPr>
      </p:pic>
      <p:sp>
        <p:nvSpPr>
          <p:cNvPr id="5" name="Line Callout 1 4"/>
          <p:cNvSpPr/>
          <p:nvPr/>
        </p:nvSpPr>
        <p:spPr>
          <a:xfrm>
            <a:off x="6934200" y="990600"/>
            <a:ext cx="1524000" cy="1219200"/>
          </a:xfrm>
          <a:prstGeom prst="borderCallout1">
            <a:avLst>
              <a:gd name="adj1" fmla="val 107609"/>
              <a:gd name="adj2" fmla="val -7681"/>
              <a:gd name="adj3" fmla="val 288043"/>
              <a:gd name="adj4" fmla="val -292681"/>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When an </a:t>
            </a:r>
            <a:r>
              <a:rPr lang="en-US" sz="1200" dirty="0" err="1" smtClean="0"/>
              <a:t>an</a:t>
            </a:r>
            <a:r>
              <a:rPr lang="en-US" sz="1200" dirty="0" smtClean="0"/>
              <a:t> item in the Links field is highlighted in red, you can click on it to see a copy of the original document.</a:t>
            </a:r>
            <a:endParaRPr lang="en-US" sz="12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VGEP_Search_Geo_3.jpg"/>
          <p:cNvPicPr>
            <a:picLocks noChangeAspect="1"/>
          </p:cNvPicPr>
          <p:nvPr/>
        </p:nvPicPr>
        <p:blipFill>
          <a:blip r:embed="rId2"/>
          <a:stretch>
            <a:fillRect/>
          </a:stretch>
        </p:blipFill>
        <p:spPr>
          <a:xfrm>
            <a:off x="0" y="126321"/>
            <a:ext cx="9144000" cy="6731679"/>
          </a:xfrm>
          <a:prstGeom prst="rect">
            <a:avLst/>
          </a:prstGeom>
        </p:spPr>
      </p:pic>
      <p:sp>
        <p:nvSpPr>
          <p:cNvPr id="5" name="Line Callout 1 4"/>
          <p:cNvSpPr/>
          <p:nvPr/>
        </p:nvSpPr>
        <p:spPr>
          <a:xfrm>
            <a:off x="6019800" y="3429000"/>
            <a:ext cx="1447800" cy="914400"/>
          </a:xfrm>
          <a:prstGeom prst="borderCallout1">
            <a:avLst>
              <a:gd name="adj1" fmla="val 50272"/>
              <a:gd name="adj2" fmla="val -10635"/>
              <a:gd name="adj3" fmla="val 63152"/>
              <a:gd name="adj4" fmla="val -122732"/>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Here is a facsimile of the original document.</a:t>
            </a:r>
            <a:endParaRPr lang="en-US" sz="12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VGEP_Search_Geo_4.jpg"/>
          <p:cNvPicPr>
            <a:picLocks noGrp="1" noChangeAspect="1"/>
          </p:cNvPicPr>
          <p:nvPr>
            <p:ph idx="1"/>
          </p:nvPr>
        </p:nvPicPr>
        <p:blipFill>
          <a:blip r:embed="rId2"/>
          <a:stretch>
            <a:fillRect/>
          </a:stretch>
        </p:blipFill>
        <p:spPr>
          <a:xfrm>
            <a:off x="0" y="152400"/>
            <a:ext cx="9144000" cy="6071139"/>
          </a:xfrm>
        </p:spPr>
      </p:pic>
      <p:sp>
        <p:nvSpPr>
          <p:cNvPr id="5" name="Line Callout 1 4"/>
          <p:cNvSpPr/>
          <p:nvPr/>
        </p:nvSpPr>
        <p:spPr>
          <a:xfrm>
            <a:off x="4648200" y="5638800"/>
            <a:ext cx="1981200" cy="1066800"/>
          </a:xfrm>
          <a:prstGeom prst="borderCallout1">
            <a:avLst>
              <a:gd name="adj1" fmla="val 101669"/>
              <a:gd name="adj2" fmla="val -5323"/>
              <a:gd name="adj3" fmla="val -41227"/>
              <a:gd name="adj4" fmla="val -190841"/>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One of the records we found is a photograph of Hall's Rifle Works during the Civil War.  You can view it by clicking the red link.</a:t>
            </a:r>
            <a:endParaRPr lang="en-US" sz="12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ront_4.jpg"/>
          <p:cNvPicPr>
            <a:picLocks noGrp="1" noChangeAspect="1"/>
          </p:cNvPicPr>
          <p:nvPr>
            <p:ph idx="1"/>
          </p:nvPr>
        </p:nvPicPr>
        <p:blipFill>
          <a:blip r:embed="rId2"/>
          <a:stretch>
            <a:fillRect/>
          </a:stretch>
        </p:blipFill>
        <p:spPr>
          <a:xfrm>
            <a:off x="0" y="0"/>
            <a:ext cx="9144000" cy="6867564"/>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VGEP_Search_Geo_5.jpg"/>
          <p:cNvPicPr>
            <a:picLocks noChangeAspect="1"/>
          </p:cNvPicPr>
          <p:nvPr/>
        </p:nvPicPr>
        <p:blipFill>
          <a:blip r:embed="rId2"/>
          <a:stretch>
            <a:fillRect/>
          </a:stretch>
        </p:blipFill>
        <p:spPr>
          <a:xfrm>
            <a:off x="0" y="609600"/>
            <a:ext cx="9144000" cy="566222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VGEP_Home_Browse_01.jpg"/>
          <p:cNvPicPr>
            <a:picLocks noGrp="1" noChangeAspect="1"/>
          </p:cNvPicPr>
          <p:nvPr>
            <p:ph idx="1"/>
          </p:nvPr>
        </p:nvPicPr>
        <p:blipFill>
          <a:blip r:embed="rId2"/>
          <a:stretch>
            <a:fillRect/>
          </a:stretch>
        </p:blipFill>
        <p:spPr>
          <a:xfrm>
            <a:off x="0" y="0"/>
            <a:ext cx="9107148" cy="6324600"/>
          </a:xfrm>
        </p:spPr>
      </p:pic>
      <p:sp>
        <p:nvSpPr>
          <p:cNvPr id="5" name="Line Callout 2 4"/>
          <p:cNvSpPr/>
          <p:nvPr/>
        </p:nvSpPr>
        <p:spPr>
          <a:xfrm>
            <a:off x="6629400" y="1752600"/>
            <a:ext cx="1752600" cy="914400"/>
          </a:xfrm>
          <a:prstGeom prst="borderCallout2">
            <a:avLst>
              <a:gd name="adj1" fmla="val 18750"/>
              <a:gd name="adj2" fmla="val -8333"/>
              <a:gd name="adj3" fmla="val 18750"/>
              <a:gd name="adj4" fmla="val -16667"/>
              <a:gd name="adj5" fmla="val 47283"/>
              <a:gd name="adj6" fmla="val -128898"/>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The Browse Resources tab contains several other ways to view information.</a:t>
            </a:r>
            <a:endParaRPr lang="en-US" sz="1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VGEP_Home_Browse_01.jpg"/>
          <p:cNvPicPr>
            <a:picLocks noGrp="1" noChangeAspect="1"/>
          </p:cNvPicPr>
          <p:nvPr>
            <p:ph idx="1"/>
          </p:nvPr>
        </p:nvPicPr>
        <p:blipFill>
          <a:blip r:embed="rId2"/>
          <a:stretch>
            <a:fillRect/>
          </a:stretch>
        </p:blipFill>
        <p:spPr>
          <a:xfrm>
            <a:off x="0" y="0"/>
            <a:ext cx="9107148" cy="6324600"/>
          </a:xfrm>
        </p:spPr>
      </p:pic>
      <p:sp>
        <p:nvSpPr>
          <p:cNvPr id="3" name="Line Callout 2 2"/>
          <p:cNvSpPr/>
          <p:nvPr/>
        </p:nvSpPr>
        <p:spPr>
          <a:xfrm>
            <a:off x="6096000" y="1981200"/>
            <a:ext cx="1828800" cy="838200"/>
          </a:xfrm>
          <a:prstGeom prst="borderCallout2">
            <a:avLst>
              <a:gd name="adj1" fmla="val 18750"/>
              <a:gd name="adj2" fmla="val -8333"/>
              <a:gd name="adj3" fmla="val 18750"/>
              <a:gd name="adj4" fmla="val -16667"/>
              <a:gd name="adj5" fmla="val 113686"/>
              <a:gd name="adj6" fmla="val -147754"/>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The </a:t>
            </a:r>
            <a:r>
              <a:rPr lang="en-US" sz="1200" b="1" dirty="0" smtClean="0"/>
              <a:t>Books feature lets you view PDF versions of original documents.</a:t>
            </a:r>
            <a:endParaRPr lang="en-US" sz="12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rowse_Books_1.jpg"/>
          <p:cNvPicPr>
            <a:picLocks noGrp="1" noChangeAspect="1"/>
          </p:cNvPicPr>
          <p:nvPr>
            <p:ph idx="1"/>
          </p:nvPr>
        </p:nvPicPr>
        <p:blipFill>
          <a:blip r:embed="rId2"/>
          <a:stretch>
            <a:fillRect/>
          </a:stretch>
        </p:blipFill>
        <p:spPr>
          <a:xfrm>
            <a:off x="1674833" y="0"/>
            <a:ext cx="7469167" cy="6858000"/>
          </a:xfrm>
        </p:spPr>
      </p:pic>
      <p:sp>
        <p:nvSpPr>
          <p:cNvPr id="5" name="Line Callout 2 4"/>
          <p:cNvSpPr/>
          <p:nvPr/>
        </p:nvSpPr>
        <p:spPr>
          <a:xfrm>
            <a:off x="152400" y="3352800"/>
            <a:ext cx="1600200" cy="1219200"/>
          </a:xfrm>
          <a:prstGeom prst="borderCallout2">
            <a:avLst>
              <a:gd name="adj1" fmla="val -9783"/>
              <a:gd name="adj2" fmla="val 51294"/>
              <a:gd name="adj3" fmla="val -57065"/>
              <a:gd name="adj4" fmla="val 52277"/>
              <a:gd name="adj5" fmla="val -62772"/>
              <a:gd name="adj6" fmla="val 114824"/>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Click on a red link to view an item, for example, Joseph Barry's </a:t>
            </a:r>
            <a:r>
              <a:rPr lang="en-US" sz="1200" i="1" dirty="0" smtClean="0"/>
              <a:t>Strange Story of Harpers Ferry</a:t>
            </a:r>
            <a:endParaRPr lang="en-US" sz="1200" i="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rowse_Books_2.jpg"/>
          <p:cNvPicPr>
            <a:picLocks noGrp="1" noChangeAspect="1"/>
          </p:cNvPicPr>
          <p:nvPr>
            <p:ph idx="1"/>
          </p:nvPr>
        </p:nvPicPr>
        <p:blipFill>
          <a:blip r:embed="rId2"/>
          <a:stretch>
            <a:fillRect/>
          </a:stretch>
        </p:blipFill>
        <p:spPr>
          <a:xfrm>
            <a:off x="1219200" y="0"/>
            <a:ext cx="7924800" cy="7511659"/>
          </a:xfrm>
        </p:spPr>
      </p:pic>
      <p:sp>
        <p:nvSpPr>
          <p:cNvPr id="5" name="Line Callout 2 4"/>
          <p:cNvSpPr/>
          <p:nvPr/>
        </p:nvSpPr>
        <p:spPr>
          <a:xfrm>
            <a:off x="533400" y="3581400"/>
            <a:ext cx="2362200" cy="1371600"/>
          </a:xfrm>
          <a:prstGeom prst="borderCallout2">
            <a:avLst>
              <a:gd name="adj1" fmla="val 47736"/>
              <a:gd name="adj2" fmla="val 105272"/>
              <a:gd name="adj3" fmla="val 47736"/>
              <a:gd name="adj4" fmla="val 112085"/>
              <a:gd name="adj5" fmla="val -9239"/>
              <a:gd name="adj6" fmla="val 146881"/>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Soon books will be viewable in both PDF and HTML format.  The HTML version will be fully searchable through the Search Database feature.</a:t>
            </a:r>
            <a:endParaRPr lang="en-US" sz="1200" b="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VGEP_Home_Browse_01.jpg"/>
          <p:cNvPicPr>
            <a:picLocks noGrp="1" noChangeAspect="1"/>
          </p:cNvPicPr>
          <p:nvPr>
            <p:ph idx="1"/>
          </p:nvPr>
        </p:nvPicPr>
        <p:blipFill>
          <a:blip r:embed="rId2"/>
          <a:stretch>
            <a:fillRect/>
          </a:stretch>
        </p:blipFill>
        <p:spPr>
          <a:xfrm>
            <a:off x="0" y="0"/>
            <a:ext cx="9107148" cy="6324600"/>
          </a:xfrm>
        </p:spPr>
      </p:pic>
      <p:sp>
        <p:nvSpPr>
          <p:cNvPr id="3" name="Line Callout 2 2"/>
          <p:cNvSpPr/>
          <p:nvPr/>
        </p:nvSpPr>
        <p:spPr>
          <a:xfrm>
            <a:off x="6096000" y="1981200"/>
            <a:ext cx="1828800" cy="838200"/>
          </a:xfrm>
          <a:prstGeom prst="borderCallout2">
            <a:avLst>
              <a:gd name="adj1" fmla="val 18750"/>
              <a:gd name="adj2" fmla="val -8333"/>
              <a:gd name="adj3" fmla="val 18750"/>
              <a:gd name="adj4" fmla="val -16667"/>
              <a:gd name="adj5" fmla="val 92342"/>
              <a:gd name="adj6" fmla="val -125471"/>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The Photo Browser option lets you view a gallery of historic photographs.</a:t>
            </a:r>
            <a:endParaRPr lang="en-US" sz="12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rowse_Photos.jpg"/>
          <p:cNvPicPr>
            <a:picLocks noGrp="1" noChangeAspect="1"/>
          </p:cNvPicPr>
          <p:nvPr>
            <p:ph idx="1"/>
          </p:nvPr>
        </p:nvPicPr>
        <p:blipFill>
          <a:blip r:embed="rId2"/>
          <a:stretch>
            <a:fillRect/>
          </a:stretch>
        </p:blipFill>
        <p:spPr>
          <a:xfrm>
            <a:off x="496062" y="0"/>
            <a:ext cx="8647938" cy="6858000"/>
          </a:xfrm>
        </p:spPr>
      </p:pic>
      <p:sp>
        <p:nvSpPr>
          <p:cNvPr id="5" name="Line Callout 2 4"/>
          <p:cNvSpPr/>
          <p:nvPr/>
        </p:nvSpPr>
        <p:spPr>
          <a:xfrm>
            <a:off x="5257800" y="1447800"/>
            <a:ext cx="1676400" cy="685800"/>
          </a:xfrm>
          <a:prstGeom prst="borderCallout2">
            <a:avLst>
              <a:gd name="adj1" fmla="val 18750"/>
              <a:gd name="adj2" fmla="val -8333"/>
              <a:gd name="adj3" fmla="val 18750"/>
              <a:gd name="adj4" fmla="val -16667"/>
              <a:gd name="adj5" fmla="val 479167"/>
              <a:gd name="adj6" fmla="val -170580"/>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p>
          <a:p>
            <a:pPr algn="ctr"/>
            <a:r>
              <a:rPr lang="en-US" sz="1200" dirty="0" smtClean="0"/>
              <a:t>Click on a thumbnail photo to view a larger version.</a:t>
            </a:r>
            <a:endParaRPr lang="en-US" sz="12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se_Photos_2.jpg"/>
          <p:cNvPicPr>
            <a:picLocks noChangeAspect="1"/>
          </p:cNvPicPr>
          <p:nvPr/>
        </p:nvPicPr>
        <p:blipFill>
          <a:blip r:embed="rId2"/>
          <a:stretch>
            <a:fillRect/>
          </a:stretch>
        </p:blipFill>
        <p:spPr>
          <a:xfrm>
            <a:off x="496062" y="0"/>
            <a:ext cx="8647938" cy="6858000"/>
          </a:xfrm>
          <a:prstGeom prst="rect">
            <a:avLst/>
          </a:prstGeom>
        </p:spPr>
      </p:pic>
      <p:sp>
        <p:nvSpPr>
          <p:cNvPr id="5" name="Line Callout 2 4"/>
          <p:cNvSpPr/>
          <p:nvPr/>
        </p:nvSpPr>
        <p:spPr>
          <a:xfrm>
            <a:off x="533400" y="2057400"/>
            <a:ext cx="2514600" cy="2819400"/>
          </a:xfrm>
          <a:prstGeom prst="borderCallout2">
            <a:avLst>
              <a:gd name="adj1" fmla="val 50477"/>
              <a:gd name="adj2" fmla="val 105106"/>
              <a:gd name="adj3" fmla="val 49420"/>
              <a:gd name="adj4" fmla="val 109420"/>
              <a:gd name="adj5" fmla="val 49398"/>
              <a:gd name="adj6" fmla="val 133175"/>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t>Soon the photographs will also be searchable through the more powerful Database Search option.</a:t>
            </a:r>
          </a:p>
          <a:p>
            <a:pPr algn="ctr"/>
            <a:endParaRPr lang="en-US" sz="1200" dirty="0" smtClean="0"/>
          </a:p>
          <a:p>
            <a:pPr algn="ctr"/>
            <a:r>
              <a:rPr lang="en-US" sz="1200" dirty="0" smtClean="0"/>
              <a:t>For </a:t>
            </a:r>
            <a:r>
              <a:rPr lang="en-US" sz="1200" dirty="0" err="1" smtClean="0"/>
              <a:t>Expample</a:t>
            </a:r>
            <a:r>
              <a:rPr lang="en-US" sz="1200" dirty="0" smtClean="0"/>
              <a:t>:</a:t>
            </a:r>
          </a:p>
          <a:p>
            <a:pPr algn="ctr"/>
            <a:r>
              <a:rPr lang="en-US" sz="1200" dirty="0" smtClean="0"/>
              <a:t>Search Medium = Photos</a:t>
            </a:r>
          </a:p>
          <a:p>
            <a:pPr algn="ctr"/>
            <a:r>
              <a:rPr lang="en-US" sz="1200" dirty="0" smtClean="0"/>
              <a:t>Topics = Civil War</a:t>
            </a:r>
          </a:p>
          <a:p>
            <a:pPr algn="ctr"/>
            <a:endParaRPr lang="en-US" sz="1200" dirty="0" smtClean="0"/>
          </a:p>
          <a:p>
            <a:pPr algn="ctr"/>
            <a:r>
              <a:rPr lang="en-US" sz="1200" dirty="0" smtClean="0"/>
              <a:t>... will display a list of all photographs containing the topic Civil War.</a:t>
            </a:r>
          </a:p>
          <a:p>
            <a:pPr algn="ctr"/>
            <a:endParaRPr lang="en-US" sz="1200" dirty="0" smtClean="0"/>
          </a:p>
          <a:p>
            <a:pPr algn="ctr"/>
            <a:r>
              <a:rPr lang="en-US" sz="1200" dirty="0" smtClean="0"/>
              <a:t>At present, we have approximately 12,000 images to be added to the database.</a:t>
            </a:r>
            <a:endParaRPr lang="en-US" sz="12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VGEP_Home_Browse_01.jpg"/>
          <p:cNvPicPr>
            <a:picLocks noGrp="1" noChangeAspect="1"/>
          </p:cNvPicPr>
          <p:nvPr>
            <p:ph idx="1"/>
          </p:nvPr>
        </p:nvPicPr>
        <p:blipFill>
          <a:blip r:embed="rId2"/>
          <a:stretch>
            <a:fillRect/>
          </a:stretch>
        </p:blipFill>
        <p:spPr>
          <a:xfrm>
            <a:off x="0" y="0"/>
            <a:ext cx="9107148" cy="6324600"/>
          </a:xfrm>
        </p:spPr>
      </p:pic>
      <p:sp>
        <p:nvSpPr>
          <p:cNvPr id="3" name="Line Callout 2 2"/>
          <p:cNvSpPr/>
          <p:nvPr/>
        </p:nvSpPr>
        <p:spPr>
          <a:xfrm>
            <a:off x="6172200" y="1981200"/>
            <a:ext cx="1828800" cy="762000"/>
          </a:xfrm>
          <a:prstGeom prst="borderCallout2">
            <a:avLst>
              <a:gd name="adj1" fmla="val 18750"/>
              <a:gd name="adj2" fmla="val -8333"/>
              <a:gd name="adj3" fmla="val 18750"/>
              <a:gd name="adj4" fmla="val -16667"/>
              <a:gd name="adj5" fmla="val 75149"/>
              <a:gd name="adj6" fmla="val -141776"/>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The </a:t>
            </a:r>
            <a:r>
              <a:rPr lang="en-US" sz="1200" b="1" dirty="0" smtClean="0"/>
              <a:t>Map Gallery </a:t>
            </a:r>
            <a:r>
              <a:rPr lang="en-US" sz="1200" dirty="0" smtClean="0"/>
              <a:t>option lets you view historic maps of the area.</a:t>
            </a:r>
            <a:endParaRPr lang="en-US" sz="12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rowse_Map_Gallery_1.jpg"/>
          <p:cNvPicPr>
            <a:picLocks noGrp="1" noChangeAspect="1"/>
          </p:cNvPicPr>
          <p:nvPr>
            <p:ph idx="1"/>
          </p:nvPr>
        </p:nvPicPr>
        <p:blipFill>
          <a:blip r:embed="rId2"/>
          <a:stretch>
            <a:fillRect/>
          </a:stretch>
        </p:blipFill>
        <p:spPr>
          <a:xfrm>
            <a:off x="841864" y="0"/>
            <a:ext cx="8302136" cy="6858000"/>
          </a:xfrm>
        </p:spPr>
      </p:pic>
      <p:sp>
        <p:nvSpPr>
          <p:cNvPr id="5" name="Line Callout 2 4"/>
          <p:cNvSpPr/>
          <p:nvPr/>
        </p:nvSpPr>
        <p:spPr>
          <a:xfrm>
            <a:off x="5638800" y="2590800"/>
            <a:ext cx="2286000" cy="990600"/>
          </a:xfrm>
          <a:prstGeom prst="borderCallout2">
            <a:avLst>
              <a:gd name="adj1" fmla="val 18750"/>
              <a:gd name="adj2" fmla="val -8333"/>
              <a:gd name="adj3" fmla="val 18750"/>
              <a:gd name="adj4" fmla="val -16667"/>
              <a:gd name="adj5" fmla="val 1129"/>
              <a:gd name="adj6" fmla="val -86232"/>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Click on a red link to view a map.  For example, S. Howell Brown's 1852 Map of Jefferson County.</a:t>
            </a:r>
            <a:endParaRPr lang="en-US" sz="1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ront_5.jpg"/>
          <p:cNvPicPr>
            <a:picLocks noGrp="1" noChangeAspect="1"/>
          </p:cNvPicPr>
          <p:nvPr>
            <p:ph idx="1"/>
          </p:nvPr>
        </p:nvPicPr>
        <p:blipFill>
          <a:blip r:embed="rId2"/>
          <a:stretch>
            <a:fillRect/>
          </a:stretch>
        </p:blipFill>
        <p:spPr>
          <a:xfrm>
            <a:off x="0" y="0"/>
            <a:ext cx="9144000" cy="6900953"/>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rowse_Map_Gallery_2.jpg"/>
          <p:cNvPicPr>
            <a:picLocks noGrp="1" noChangeAspect="1"/>
          </p:cNvPicPr>
          <p:nvPr>
            <p:ph idx="1"/>
          </p:nvPr>
        </p:nvPicPr>
        <p:blipFill>
          <a:blip r:embed="rId2"/>
          <a:stretch>
            <a:fillRect/>
          </a:stretch>
        </p:blipFill>
        <p:spPr>
          <a:xfrm>
            <a:off x="0" y="0"/>
            <a:ext cx="9227665" cy="6858000"/>
          </a:xfrm>
        </p:spPr>
      </p:pic>
      <p:sp>
        <p:nvSpPr>
          <p:cNvPr id="5" name="Line Callout 2 4"/>
          <p:cNvSpPr/>
          <p:nvPr/>
        </p:nvSpPr>
        <p:spPr>
          <a:xfrm>
            <a:off x="2286000" y="4114800"/>
            <a:ext cx="3429000" cy="457200"/>
          </a:xfrm>
          <a:prstGeom prst="borderCallout2">
            <a:avLst>
              <a:gd name="adj1" fmla="val 125272"/>
              <a:gd name="adj2" fmla="val 49638"/>
              <a:gd name="adj3" fmla="val 170924"/>
              <a:gd name="adj4" fmla="val 50290"/>
              <a:gd name="adj5" fmla="val 377717"/>
              <a:gd name="adj6" fmla="val 73333"/>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You can zoom and pan to examine the map in detail.</a:t>
            </a:r>
            <a:endParaRPr lang="en-US" sz="12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VGEP_Home_Browse_01.jpg"/>
          <p:cNvPicPr>
            <a:picLocks noGrp="1" noChangeAspect="1"/>
          </p:cNvPicPr>
          <p:nvPr>
            <p:ph idx="1"/>
          </p:nvPr>
        </p:nvPicPr>
        <p:blipFill>
          <a:blip r:embed="rId2"/>
          <a:stretch>
            <a:fillRect/>
          </a:stretch>
        </p:blipFill>
        <p:spPr>
          <a:xfrm>
            <a:off x="0" y="0"/>
            <a:ext cx="9107148" cy="6324600"/>
          </a:xfrm>
        </p:spPr>
      </p:pic>
      <p:sp>
        <p:nvSpPr>
          <p:cNvPr id="3" name="Line Callout 2 2"/>
          <p:cNvSpPr/>
          <p:nvPr/>
        </p:nvSpPr>
        <p:spPr>
          <a:xfrm>
            <a:off x="6172200" y="1981200"/>
            <a:ext cx="1828800" cy="762000"/>
          </a:xfrm>
          <a:prstGeom prst="borderCallout2">
            <a:avLst>
              <a:gd name="adj1" fmla="val 18750"/>
              <a:gd name="adj2" fmla="val -8333"/>
              <a:gd name="adj3" fmla="val 18750"/>
              <a:gd name="adj4" fmla="val -16667"/>
              <a:gd name="adj5" fmla="val 55584"/>
              <a:gd name="adj6" fmla="val -145037"/>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The </a:t>
            </a:r>
            <a:r>
              <a:rPr lang="en-US" sz="1200" b="1" dirty="0" smtClean="0"/>
              <a:t>GIS Portal </a:t>
            </a:r>
            <a:r>
              <a:rPr lang="en-US" sz="1200" dirty="0" smtClean="0"/>
              <a:t>takes you to the mapping part of the project.</a:t>
            </a:r>
            <a:endParaRPr lang="en-US" sz="12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rowse_GIS.jpg"/>
          <p:cNvPicPr>
            <a:picLocks noGrp="1" noChangeAspect="1"/>
          </p:cNvPicPr>
          <p:nvPr>
            <p:ph idx="1"/>
          </p:nvPr>
        </p:nvPicPr>
        <p:blipFill>
          <a:blip r:embed="rId2"/>
          <a:stretch>
            <a:fillRect/>
          </a:stretch>
        </p:blipFill>
        <p:spPr>
          <a:xfrm>
            <a:off x="0" y="0"/>
            <a:ext cx="9158176" cy="5257800"/>
          </a:xfrm>
        </p:spPr>
      </p:pic>
      <p:sp>
        <p:nvSpPr>
          <p:cNvPr id="5" name="Line Callout 2 4"/>
          <p:cNvSpPr/>
          <p:nvPr/>
        </p:nvSpPr>
        <p:spPr>
          <a:xfrm>
            <a:off x="6019800" y="3276600"/>
            <a:ext cx="2895600" cy="3048000"/>
          </a:xfrm>
          <a:prstGeom prst="borderCallout2">
            <a:avLst>
              <a:gd name="adj1" fmla="val 18750"/>
              <a:gd name="adj2" fmla="val -8333"/>
              <a:gd name="adj3" fmla="val 18750"/>
              <a:gd name="adj4" fmla="val -16667"/>
              <a:gd name="adj5" fmla="val 11413"/>
              <a:gd name="adj6" fmla="val -22640"/>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The GIS component is still under development, but all the major features are now in place.</a:t>
            </a:r>
          </a:p>
          <a:p>
            <a:pPr algn="ctr"/>
            <a:endParaRPr lang="en-US" sz="1200" dirty="0" smtClean="0"/>
          </a:p>
          <a:p>
            <a:pPr algn="ctr"/>
            <a:r>
              <a:rPr lang="en-US" sz="1200" dirty="0" smtClean="0"/>
              <a:t>The opening view shows modern Jefferson County with its roads, railroads, and water features.  The system lets you zoom and pan to examine the map in more detail.</a:t>
            </a:r>
          </a:p>
          <a:p>
            <a:pPr algn="ctr"/>
            <a:endParaRPr lang="en-US" sz="1200" dirty="0" smtClean="0"/>
          </a:p>
          <a:p>
            <a:pPr algn="ctr"/>
            <a:r>
              <a:rPr lang="en-US" sz="1200" dirty="0" smtClean="0"/>
              <a:t>Information is stored in a series of layers: yearly polygon layers show property boundaries.  Point layers are used to record features such as structures.  Line layers record roads and streams.</a:t>
            </a:r>
            <a:endParaRPr lang="en-US" sz="12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rowse_GIS.jpg"/>
          <p:cNvPicPr>
            <a:picLocks noGrp="1" noChangeAspect="1"/>
          </p:cNvPicPr>
          <p:nvPr>
            <p:ph idx="1"/>
          </p:nvPr>
        </p:nvPicPr>
        <p:blipFill>
          <a:blip r:embed="rId2"/>
          <a:stretch>
            <a:fillRect/>
          </a:stretch>
        </p:blipFill>
        <p:spPr>
          <a:xfrm>
            <a:off x="0" y="0"/>
            <a:ext cx="9158176" cy="5257800"/>
          </a:xfrm>
        </p:spPr>
      </p:pic>
      <p:sp>
        <p:nvSpPr>
          <p:cNvPr id="5" name="Line Callout 2 4"/>
          <p:cNvSpPr/>
          <p:nvPr/>
        </p:nvSpPr>
        <p:spPr>
          <a:xfrm>
            <a:off x="381000" y="3886200"/>
            <a:ext cx="2895600" cy="762000"/>
          </a:xfrm>
          <a:prstGeom prst="borderCallout2">
            <a:avLst>
              <a:gd name="adj1" fmla="val -19076"/>
              <a:gd name="adj2" fmla="val 49676"/>
              <a:gd name="adj3" fmla="val -51685"/>
              <a:gd name="adj4" fmla="val 49923"/>
              <a:gd name="adj5" fmla="val -293804"/>
              <a:gd name="adj6" fmla="val 358"/>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Clicking features in the outline reveals or hides specific items.  For example, you can hide the modern roads </a:t>
            </a:r>
            <a:r>
              <a:rPr lang="en-US" sz="1200" dirty="0" smtClean="0"/>
              <a:t>layer.</a:t>
            </a:r>
            <a:endParaRPr lang="en-US" sz="12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rowse_GIS_1.jpg"/>
          <p:cNvPicPr>
            <a:picLocks noGrp="1" noChangeAspect="1"/>
          </p:cNvPicPr>
          <p:nvPr>
            <p:ph idx="1"/>
          </p:nvPr>
        </p:nvPicPr>
        <p:blipFill>
          <a:blip r:embed="rId2"/>
          <a:stretch>
            <a:fillRect/>
          </a:stretch>
        </p:blipFill>
        <p:spPr>
          <a:xfrm>
            <a:off x="-1" y="0"/>
            <a:ext cx="9158175" cy="5257800"/>
          </a:xfrm>
        </p:spPr>
      </p:pic>
      <p:sp>
        <p:nvSpPr>
          <p:cNvPr id="5" name="Line Callout 2 4"/>
          <p:cNvSpPr/>
          <p:nvPr/>
        </p:nvSpPr>
        <p:spPr>
          <a:xfrm>
            <a:off x="1295400" y="3581400"/>
            <a:ext cx="1524000" cy="685800"/>
          </a:xfrm>
          <a:prstGeom prst="borderCallout2">
            <a:avLst>
              <a:gd name="adj1" fmla="val -23279"/>
              <a:gd name="adj2" fmla="val 49711"/>
              <a:gd name="adj3" fmla="val -59511"/>
              <a:gd name="adj4" fmla="val 49855"/>
              <a:gd name="adj5" fmla="val -265762"/>
              <a:gd name="adj6" fmla="val -610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 and hide the modern railroads layer.</a:t>
            </a:r>
            <a:endParaRPr lang="en-US" sz="12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se_GIS_2.jpg"/>
          <p:cNvPicPr>
            <a:picLocks noChangeAspect="1"/>
          </p:cNvPicPr>
          <p:nvPr/>
        </p:nvPicPr>
        <p:blipFill>
          <a:blip r:embed="rId2"/>
          <a:stretch>
            <a:fillRect/>
          </a:stretch>
        </p:blipFill>
        <p:spPr>
          <a:xfrm>
            <a:off x="0" y="0"/>
            <a:ext cx="9144000" cy="5249662"/>
          </a:xfrm>
          <a:prstGeom prst="rect">
            <a:avLst/>
          </a:prstGeom>
        </p:spPr>
      </p:pic>
      <p:sp>
        <p:nvSpPr>
          <p:cNvPr id="5" name="Line Callout 2 4"/>
          <p:cNvSpPr/>
          <p:nvPr/>
        </p:nvSpPr>
        <p:spPr>
          <a:xfrm>
            <a:off x="6781800" y="2362200"/>
            <a:ext cx="1676400" cy="2209800"/>
          </a:xfrm>
          <a:prstGeom prst="borderCallout2">
            <a:avLst>
              <a:gd name="adj1" fmla="val 309"/>
              <a:gd name="adj2" fmla="val 98387"/>
              <a:gd name="adj3" fmla="val 309"/>
              <a:gd name="adj4" fmla="val -66"/>
              <a:gd name="adj5" fmla="val 99006"/>
              <a:gd name="adj6" fmla="val -16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Under a grant from the West Virginia Humanities Council, we are creating a base map containing all of the earliest land grants in Jefferson County.  That work is completed, and we are currently transferring that data to the GIS.</a:t>
            </a:r>
            <a:endParaRPr lang="en-US" sz="12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se_GIS_2.jpg"/>
          <p:cNvPicPr>
            <a:picLocks noChangeAspect="1"/>
          </p:cNvPicPr>
          <p:nvPr/>
        </p:nvPicPr>
        <p:blipFill>
          <a:blip r:embed="rId2"/>
          <a:stretch>
            <a:fillRect/>
          </a:stretch>
        </p:blipFill>
        <p:spPr>
          <a:xfrm>
            <a:off x="0" y="0"/>
            <a:ext cx="9144000" cy="5249662"/>
          </a:xfrm>
          <a:prstGeom prst="rect">
            <a:avLst/>
          </a:prstGeom>
        </p:spPr>
      </p:pic>
      <p:sp>
        <p:nvSpPr>
          <p:cNvPr id="5" name="Line Callout 2 4"/>
          <p:cNvSpPr/>
          <p:nvPr/>
        </p:nvSpPr>
        <p:spPr>
          <a:xfrm>
            <a:off x="990600" y="2667000"/>
            <a:ext cx="1676400" cy="762000"/>
          </a:xfrm>
          <a:prstGeom prst="borderCallout2">
            <a:avLst>
              <a:gd name="adj1" fmla="val -17952"/>
              <a:gd name="adj2" fmla="val 51549"/>
              <a:gd name="adj3" fmla="val -34908"/>
              <a:gd name="adj4" fmla="val 50329"/>
              <a:gd name="adj5" fmla="val -94037"/>
              <a:gd name="adj6" fmla="val -47853"/>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Clicking the + next to Historic Resources reveals layers available for viewing.</a:t>
            </a:r>
            <a:endParaRPr lang="en-US" sz="12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IS_Hist_Resources_1.jpg"/>
          <p:cNvPicPr>
            <a:picLocks noGrp="1" noChangeAspect="1"/>
          </p:cNvPicPr>
          <p:nvPr>
            <p:ph idx="1"/>
          </p:nvPr>
        </p:nvPicPr>
        <p:blipFill>
          <a:blip r:embed="rId2"/>
          <a:stretch>
            <a:fillRect/>
          </a:stretch>
        </p:blipFill>
        <p:spPr>
          <a:xfrm>
            <a:off x="0" y="0"/>
            <a:ext cx="9144000" cy="5950974"/>
          </a:xfrm>
        </p:spPr>
      </p:pic>
      <p:sp>
        <p:nvSpPr>
          <p:cNvPr id="5" name="Line Callout 2 4"/>
          <p:cNvSpPr/>
          <p:nvPr/>
        </p:nvSpPr>
        <p:spPr>
          <a:xfrm>
            <a:off x="2286000" y="1219200"/>
            <a:ext cx="1752600" cy="1219200"/>
          </a:xfrm>
          <a:prstGeom prst="borderCallout2">
            <a:avLst>
              <a:gd name="adj1" fmla="val 18750"/>
              <a:gd name="adj2" fmla="val -8333"/>
              <a:gd name="adj3" fmla="val 18750"/>
              <a:gd name="adj4" fmla="val -16667"/>
              <a:gd name="adj5" fmla="val 113692"/>
              <a:gd name="adj6" fmla="val -102678"/>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Checking this box reveals a portion of the Historic Buildings Survey conducted by the Jefferson County Historic Landmarks Commission.</a:t>
            </a:r>
            <a:endParaRPr lang="en-US" sz="12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IS_Hist_Resources_2.jpg"/>
          <p:cNvPicPr>
            <a:picLocks noGrp="1" noChangeAspect="1"/>
          </p:cNvPicPr>
          <p:nvPr>
            <p:ph idx="1"/>
          </p:nvPr>
        </p:nvPicPr>
        <p:blipFill>
          <a:blip r:embed="rId2"/>
          <a:stretch>
            <a:fillRect/>
          </a:stretch>
        </p:blipFill>
        <p:spPr>
          <a:xfrm>
            <a:off x="0" y="0"/>
            <a:ext cx="9273493" cy="5943600"/>
          </a:xfrm>
        </p:spPr>
      </p:pic>
      <p:sp>
        <p:nvSpPr>
          <p:cNvPr id="5" name="Line Callout 2 4"/>
          <p:cNvSpPr/>
          <p:nvPr/>
        </p:nvSpPr>
        <p:spPr>
          <a:xfrm>
            <a:off x="7086600" y="3810000"/>
            <a:ext cx="1524000" cy="990600"/>
          </a:xfrm>
          <a:prstGeom prst="borderCallout2">
            <a:avLst>
              <a:gd name="adj1" fmla="val 18750"/>
              <a:gd name="adj2" fmla="val -8333"/>
              <a:gd name="adj3" fmla="val 18750"/>
              <a:gd name="adj4" fmla="val -16667"/>
              <a:gd name="adj5" fmla="val 86413"/>
              <a:gd name="adj6" fmla="val -141884"/>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Each point represents a structure.  Clicking on a point reveals information about it.</a:t>
            </a:r>
            <a:endParaRPr lang="en-US" sz="12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IS_Hist_Resources_3.jpg"/>
          <p:cNvPicPr>
            <a:picLocks noGrp="1" noChangeAspect="1"/>
          </p:cNvPicPr>
          <p:nvPr>
            <p:ph idx="1"/>
          </p:nvPr>
        </p:nvPicPr>
        <p:blipFill>
          <a:blip r:embed="rId2"/>
          <a:stretch>
            <a:fillRect/>
          </a:stretch>
        </p:blipFill>
        <p:spPr>
          <a:xfrm>
            <a:off x="0" y="0"/>
            <a:ext cx="9111812" cy="5867400"/>
          </a:xfrm>
        </p:spPr>
      </p:pic>
      <p:sp>
        <p:nvSpPr>
          <p:cNvPr id="5" name="Line Callout 2 4"/>
          <p:cNvSpPr/>
          <p:nvPr/>
        </p:nvSpPr>
        <p:spPr>
          <a:xfrm>
            <a:off x="2895600" y="5638800"/>
            <a:ext cx="2057400" cy="457200"/>
          </a:xfrm>
          <a:prstGeom prst="borderCallout2">
            <a:avLst>
              <a:gd name="adj1" fmla="val 18750"/>
              <a:gd name="adj2" fmla="val -8333"/>
              <a:gd name="adj3" fmla="val 18750"/>
              <a:gd name="adj4" fmla="val -16667"/>
              <a:gd name="adj5" fmla="val -217935"/>
              <a:gd name="adj6" fmla="val -61160"/>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Information about this feature appears here.</a:t>
            </a:r>
            <a:endParaRPr lang="en-US" sz="1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ront_6.jpg"/>
          <p:cNvPicPr>
            <a:picLocks noGrp="1" noChangeAspect="1"/>
          </p:cNvPicPr>
          <p:nvPr>
            <p:ph idx="1"/>
          </p:nvPr>
        </p:nvPicPr>
        <p:blipFill>
          <a:blip r:embed="rId2"/>
          <a:stretch>
            <a:fillRect/>
          </a:stretch>
        </p:blipFill>
        <p:spPr>
          <a:xfrm>
            <a:off x="-1" y="0"/>
            <a:ext cx="9137667" cy="6858000"/>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IS_LG_1700_1.jpg"/>
          <p:cNvPicPr>
            <a:picLocks noGrp="1" noChangeAspect="1"/>
          </p:cNvPicPr>
          <p:nvPr>
            <p:ph idx="1"/>
          </p:nvPr>
        </p:nvPicPr>
        <p:blipFill>
          <a:blip r:embed="rId2"/>
          <a:stretch>
            <a:fillRect/>
          </a:stretch>
        </p:blipFill>
        <p:spPr>
          <a:xfrm>
            <a:off x="0" y="0"/>
            <a:ext cx="9158176" cy="5257800"/>
          </a:xfrm>
        </p:spPr>
      </p:pic>
      <p:sp>
        <p:nvSpPr>
          <p:cNvPr id="5" name="Line Callout 2 4"/>
          <p:cNvSpPr/>
          <p:nvPr/>
        </p:nvSpPr>
        <p:spPr>
          <a:xfrm>
            <a:off x="2209800" y="609600"/>
            <a:ext cx="1371600" cy="1143000"/>
          </a:xfrm>
          <a:prstGeom prst="borderCallout2">
            <a:avLst>
              <a:gd name="adj1" fmla="val 18750"/>
              <a:gd name="adj2" fmla="val -8333"/>
              <a:gd name="adj3" fmla="val 18750"/>
              <a:gd name="adj4" fmla="val -16667"/>
              <a:gd name="adj5" fmla="val 35978"/>
              <a:gd name="adj6" fmla="val -138696"/>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Clicking the + next to 1700s in the Land Grants section, expands the outline to reveal decades.</a:t>
            </a:r>
            <a:endParaRPr lang="en-US" sz="12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IS_LG_1700_1.jpg"/>
          <p:cNvPicPr>
            <a:picLocks noGrp="1" noChangeAspect="1"/>
          </p:cNvPicPr>
          <p:nvPr>
            <p:ph idx="1"/>
          </p:nvPr>
        </p:nvPicPr>
        <p:blipFill>
          <a:blip r:embed="rId2"/>
          <a:stretch>
            <a:fillRect/>
          </a:stretch>
        </p:blipFill>
        <p:spPr>
          <a:xfrm>
            <a:off x="0" y="0"/>
            <a:ext cx="9144000" cy="5971003"/>
          </a:xfrm>
        </p:spPr>
      </p:pic>
      <p:sp>
        <p:nvSpPr>
          <p:cNvPr id="5" name="Line Callout 2 4"/>
          <p:cNvSpPr/>
          <p:nvPr/>
        </p:nvSpPr>
        <p:spPr>
          <a:xfrm>
            <a:off x="2743200" y="838200"/>
            <a:ext cx="1524000" cy="1219200"/>
          </a:xfrm>
          <a:prstGeom prst="borderCallout2">
            <a:avLst>
              <a:gd name="adj1" fmla="val 18750"/>
              <a:gd name="adj2" fmla="val -8333"/>
              <a:gd name="adj3" fmla="val 18750"/>
              <a:gd name="adj4" fmla="val -16667"/>
              <a:gd name="adj5" fmla="val 30978"/>
              <a:gd name="adj6" fmla="val -79276"/>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Clicking the + next to a decade, such as 1730-1739, reveals the annual polygon (boundary) layers in that group.</a:t>
            </a:r>
            <a:endParaRPr lang="en-US" sz="12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IS_LG_1700_2.jpg"/>
          <p:cNvPicPr>
            <a:picLocks noGrp="1" noChangeAspect="1"/>
          </p:cNvPicPr>
          <p:nvPr>
            <p:ph idx="1"/>
          </p:nvPr>
        </p:nvPicPr>
        <p:blipFill>
          <a:blip r:embed="rId2"/>
          <a:stretch>
            <a:fillRect/>
          </a:stretch>
        </p:blipFill>
        <p:spPr>
          <a:xfrm>
            <a:off x="0" y="0"/>
            <a:ext cx="9175458" cy="6019800"/>
          </a:xfrm>
        </p:spPr>
      </p:pic>
      <p:sp>
        <p:nvSpPr>
          <p:cNvPr id="5" name="Line Callout 2 4"/>
          <p:cNvSpPr/>
          <p:nvPr/>
        </p:nvSpPr>
        <p:spPr>
          <a:xfrm>
            <a:off x="2667000" y="914400"/>
            <a:ext cx="1600200" cy="914400"/>
          </a:xfrm>
          <a:prstGeom prst="borderCallout2">
            <a:avLst>
              <a:gd name="adj1" fmla="val 18750"/>
              <a:gd name="adj2" fmla="val -8333"/>
              <a:gd name="adj3" fmla="val 18750"/>
              <a:gd name="adj4" fmla="val -16667"/>
              <a:gd name="adj5" fmla="val 47283"/>
              <a:gd name="adj6" fmla="val -107537"/>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Checking the 1734 layer reveals the land grants for that year.</a:t>
            </a:r>
            <a:endParaRPr lang="en-US" sz="12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IS_LG_1700_3.jpg"/>
          <p:cNvPicPr>
            <a:picLocks noGrp="1" noChangeAspect="1"/>
          </p:cNvPicPr>
          <p:nvPr>
            <p:ph idx="1"/>
          </p:nvPr>
        </p:nvPicPr>
        <p:blipFill>
          <a:blip r:embed="rId2"/>
          <a:stretch>
            <a:fillRect/>
          </a:stretch>
        </p:blipFill>
        <p:spPr>
          <a:xfrm>
            <a:off x="0" y="0"/>
            <a:ext cx="9144000" cy="5953390"/>
          </a:xfrm>
        </p:spPr>
      </p:pic>
      <p:sp>
        <p:nvSpPr>
          <p:cNvPr id="5" name="Line Callout 2 4"/>
          <p:cNvSpPr/>
          <p:nvPr/>
        </p:nvSpPr>
        <p:spPr>
          <a:xfrm>
            <a:off x="2362200" y="914400"/>
            <a:ext cx="1143000" cy="1295400"/>
          </a:xfrm>
          <a:prstGeom prst="borderCallout2">
            <a:avLst>
              <a:gd name="adj1" fmla="val 49441"/>
              <a:gd name="adj2" fmla="val 116015"/>
              <a:gd name="adj3" fmla="val 48673"/>
              <a:gd name="adj4" fmla="val 132898"/>
              <a:gd name="adj5" fmla="val 57257"/>
              <a:gd name="adj6" fmla="val 207246"/>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Clicking a land grant highlights it and displays information about the property.</a:t>
            </a:r>
            <a:endParaRPr lang="en-US" sz="12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IS_LG_1700_4.jpg"/>
          <p:cNvPicPr>
            <a:picLocks noGrp="1" noChangeAspect="1"/>
          </p:cNvPicPr>
          <p:nvPr>
            <p:ph idx="1"/>
          </p:nvPr>
        </p:nvPicPr>
        <p:blipFill>
          <a:blip r:embed="rId2"/>
          <a:stretch>
            <a:fillRect/>
          </a:stretch>
        </p:blipFill>
        <p:spPr>
          <a:xfrm>
            <a:off x="0" y="0"/>
            <a:ext cx="9139284" cy="6019800"/>
          </a:xfrm>
        </p:spPr>
      </p:pic>
      <p:sp>
        <p:nvSpPr>
          <p:cNvPr id="5" name="Line Callout 2 4"/>
          <p:cNvSpPr/>
          <p:nvPr/>
        </p:nvSpPr>
        <p:spPr>
          <a:xfrm>
            <a:off x="2895600" y="5562600"/>
            <a:ext cx="1752600" cy="914400"/>
          </a:xfrm>
          <a:prstGeom prst="borderCallout2">
            <a:avLst>
              <a:gd name="adj1" fmla="val 18750"/>
              <a:gd name="adj2" fmla="val -8333"/>
              <a:gd name="adj3" fmla="val 18750"/>
              <a:gd name="adj4" fmla="val -16667"/>
              <a:gd name="adj5" fmla="val -91848"/>
              <a:gd name="adj6" fmla="val -65949"/>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Here is the information about this land grant.</a:t>
            </a:r>
            <a:endParaRPr lang="en-US" sz="12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IS_LG_1700_4.jpg"/>
          <p:cNvPicPr>
            <a:picLocks noGrp="1" noChangeAspect="1"/>
          </p:cNvPicPr>
          <p:nvPr>
            <p:ph idx="1"/>
          </p:nvPr>
        </p:nvPicPr>
        <p:blipFill>
          <a:blip r:embed="rId2"/>
          <a:stretch>
            <a:fillRect/>
          </a:stretch>
        </p:blipFill>
        <p:spPr>
          <a:xfrm>
            <a:off x="0" y="0"/>
            <a:ext cx="9139284" cy="6019800"/>
          </a:xfrm>
        </p:spPr>
      </p:pic>
      <p:sp>
        <p:nvSpPr>
          <p:cNvPr id="5" name="Line Callout 2 4"/>
          <p:cNvSpPr/>
          <p:nvPr/>
        </p:nvSpPr>
        <p:spPr>
          <a:xfrm>
            <a:off x="6858000" y="3200400"/>
            <a:ext cx="1752600" cy="1447800"/>
          </a:xfrm>
          <a:prstGeom prst="borderCallout2">
            <a:avLst>
              <a:gd name="adj1" fmla="val -472"/>
              <a:gd name="adj2" fmla="val -393"/>
              <a:gd name="adj3" fmla="val 99757"/>
              <a:gd name="adj4" fmla="val -1355"/>
              <a:gd name="adj5" fmla="val 101058"/>
              <a:gd name="adj6" fmla="val 101348"/>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Eventually you will be able to use a single search to find information in both the GIS and Search Database components.</a:t>
            </a:r>
            <a:endParaRPr lang="en-US" sz="12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racking1.jpg"/>
          <p:cNvPicPr>
            <a:picLocks noGrp="1" noChangeAspect="1"/>
          </p:cNvPicPr>
          <p:nvPr>
            <p:ph idx="1"/>
          </p:nvPr>
        </p:nvPicPr>
        <p:blipFill>
          <a:blip r:embed="rId2"/>
          <a:stretch>
            <a:fillRect/>
          </a:stretch>
        </p:blipFill>
        <p:spPr>
          <a:xfrm>
            <a:off x="-1" y="0"/>
            <a:ext cx="9128103" cy="6858000"/>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racking 2.jpg"/>
          <p:cNvPicPr>
            <a:picLocks noGrp="1" noChangeAspect="1"/>
          </p:cNvPicPr>
          <p:nvPr>
            <p:ph idx="1"/>
          </p:nvPr>
        </p:nvPicPr>
        <p:blipFill>
          <a:blip r:embed="rId2"/>
          <a:stretch>
            <a:fillRect/>
          </a:stretch>
        </p:blipFill>
        <p:spPr>
          <a:xfrm>
            <a:off x="-1" y="0"/>
            <a:ext cx="9128103" cy="6858000"/>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Virginius</a:t>
            </a:r>
            <a:r>
              <a:rPr lang="en-US" dirty="0" smtClean="0"/>
              <a:t> Island 1803</a:t>
            </a:r>
            <a:endParaRPr lang="en-US" dirty="0"/>
          </a:p>
        </p:txBody>
      </p:sp>
      <p:pic>
        <p:nvPicPr>
          <p:cNvPr id="4" name="Content Placeholder 3" descr="Virginius Island 1803b.jpg"/>
          <p:cNvPicPr>
            <a:picLocks noGrp="1" noChangeAspect="1"/>
          </p:cNvPicPr>
          <p:nvPr>
            <p:ph idx="1"/>
          </p:nvPr>
        </p:nvPicPr>
        <p:blipFill>
          <a:blip r:embed="rId2"/>
          <a:stretch>
            <a:fillRect/>
          </a:stretch>
        </p:blipFill>
        <p:spPr>
          <a:xfrm>
            <a:off x="0" y="1524000"/>
            <a:ext cx="9144000" cy="3964446"/>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Virginius</a:t>
            </a:r>
            <a:r>
              <a:rPr lang="en-US" dirty="0" smtClean="0"/>
              <a:t> Island 1824</a:t>
            </a:r>
            <a:endParaRPr lang="en-US" dirty="0"/>
          </a:p>
        </p:txBody>
      </p:sp>
      <p:pic>
        <p:nvPicPr>
          <p:cNvPr id="4" name="Content Placeholder 3" descr="Virginius Island 1824b.jpg"/>
          <p:cNvPicPr>
            <a:picLocks noGrp="1" noChangeAspect="1"/>
          </p:cNvPicPr>
          <p:nvPr>
            <p:ph idx="1"/>
          </p:nvPr>
        </p:nvPicPr>
        <p:blipFill>
          <a:blip r:embed="rId2"/>
          <a:stretch>
            <a:fillRect/>
          </a:stretch>
        </p:blipFill>
        <p:spPr>
          <a:xfrm>
            <a:off x="0" y="1676400"/>
            <a:ext cx="9169950" cy="39624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ront_7.jpg"/>
          <p:cNvPicPr>
            <a:picLocks noGrp="1" noChangeAspect="1"/>
          </p:cNvPicPr>
          <p:nvPr>
            <p:ph idx="1"/>
          </p:nvPr>
        </p:nvPicPr>
        <p:blipFill>
          <a:blip r:embed="rId2"/>
          <a:stretch>
            <a:fillRect/>
          </a:stretch>
        </p:blipFill>
        <p:spPr>
          <a:xfrm>
            <a:off x="0" y="0"/>
            <a:ext cx="9144000" cy="6872258"/>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azetteer.jpg"/>
          <p:cNvPicPr>
            <a:picLocks noGrp="1" noChangeAspect="1"/>
          </p:cNvPicPr>
          <p:nvPr>
            <p:ph idx="1"/>
          </p:nvPr>
        </p:nvPicPr>
        <p:blipFill>
          <a:blip r:embed="rId2"/>
          <a:stretch>
            <a:fillRect/>
          </a:stretch>
        </p:blipFill>
        <p:spPr>
          <a:xfrm>
            <a:off x="0" y="0"/>
            <a:ext cx="9143999" cy="6858000"/>
          </a:xfrm>
        </p:spPr>
      </p:pic>
      <p:sp>
        <p:nvSpPr>
          <p:cNvPr id="5" name="Line Callout 2 4"/>
          <p:cNvSpPr/>
          <p:nvPr/>
        </p:nvSpPr>
        <p:spPr>
          <a:xfrm>
            <a:off x="4343400" y="5410200"/>
            <a:ext cx="2895600" cy="685800"/>
          </a:xfrm>
          <a:prstGeom prst="borderCallout2">
            <a:avLst>
              <a:gd name="adj1" fmla="val 52083"/>
              <a:gd name="adj2" fmla="val 105283"/>
              <a:gd name="adj3" fmla="val 52083"/>
              <a:gd name="adj4" fmla="val 115141"/>
              <a:gd name="adj5" fmla="val 51630"/>
              <a:gd name="adj6" fmla="val 142807"/>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As Dr. Warren </a:t>
            </a:r>
            <a:r>
              <a:rPr lang="en-US" sz="1200" dirty="0" err="1" smtClean="0"/>
              <a:t>Hofstra</a:t>
            </a:r>
            <a:r>
              <a:rPr lang="en-US" sz="1200" dirty="0" smtClean="0"/>
              <a:t> has noted...</a:t>
            </a:r>
            <a:endParaRPr lang="en-US" sz="12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azetteer2.jpg"/>
          <p:cNvPicPr>
            <a:picLocks noGrp="1" noChangeAspect="1"/>
          </p:cNvPicPr>
          <p:nvPr>
            <p:ph idx="1"/>
          </p:nvPr>
        </p:nvPicPr>
        <p:blipFill>
          <a:blip r:embed="rId2"/>
          <a:stretch>
            <a:fillRect/>
          </a:stretch>
        </p:blipFill>
        <p:spPr>
          <a:xfrm>
            <a:off x="0" y="0"/>
            <a:ext cx="9251004" cy="6858000"/>
          </a:xfrm>
        </p:spPr>
      </p:pic>
      <p:sp>
        <p:nvSpPr>
          <p:cNvPr id="5" name="Line Callout 2 4"/>
          <p:cNvSpPr/>
          <p:nvPr/>
        </p:nvSpPr>
        <p:spPr>
          <a:xfrm>
            <a:off x="3733800" y="4572000"/>
            <a:ext cx="3657600" cy="990600"/>
          </a:xfrm>
          <a:prstGeom prst="borderCallout2">
            <a:avLst>
              <a:gd name="adj1" fmla="val -1317"/>
              <a:gd name="adj2" fmla="val -453"/>
              <a:gd name="adj3" fmla="val -1317"/>
              <a:gd name="adj4" fmla="val 100181"/>
              <a:gd name="adj5" fmla="val 100460"/>
              <a:gd name="adj6" fmla="val 1000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The Historical Gazetteer will help us discover and interpret our complex cultural landscape.</a:t>
            </a:r>
            <a:endParaRPr lang="en-US" sz="12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azetteer3.jpg"/>
          <p:cNvPicPr>
            <a:picLocks noGrp="1" noChangeAspect="1"/>
          </p:cNvPicPr>
          <p:nvPr>
            <p:ph idx="1"/>
          </p:nvPr>
        </p:nvPicPr>
        <p:blipFill>
          <a:blip r:embed="rId2"/>
          <a:stretch>
            <a:fillRect/>
          </a:stretch>
        </p:blipFill>
        <p:spPr>
          <a:xfrm>
            <a:off x="-1" y="0"/>
            <a:ext cx="9145479" cy="5715000"/>
          </a:xfrm>
        </p:spPr>
      </p:pic>
      <p:sp>
        <p:nvSpPr>
          <p:cNvPr id="5" name="Line Callout 2 4"/>
          <p:cNvSpPr/>
          <p:nvPr/>
        </p:nvSpPr>
        <p:spPr>
          <a:xfrm>
            <a:off x="6019800" y="2057400"/>
            <a:ext cx="2133600" cy="990600"/>
          </a:xfrm>
          <a:prstGeom prst="borderCallout2">
            <a:avLst>
              <a:gd name="adj1" fmla="val 18750"/>
              <a:gd name="adj2" fmla="val -8333"/>
              <a:gd name="adj3" fmla="val 18750"/>
              <a:gd name="adj4" fmla="val -16667"/>
              <a:gd name="adj5" fmla="val -45025"/>
              <a:gd name="adj6" fmla="val -38748"/>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This feature is under construction.  You can view our progress by clicking this button on the Home page.</a:t>
            </a:r>
            <a:endParaRPr lang="en-US" sz="12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azetteer4.jpg"/>
          <p:cNvPicPr>
            <a:picLocks noGrp="1" noChangeAspect="1"/>
          </p:cNvPicPr>
          <p:nvPr>
            <p:ph idx="1"/>
          </p:nvPr>
        </p:nvPicPr>
        <p:blipFill>
          <a:blip r:embed="rId2"/>
          <a:stretch>
            <a:fillRect/>
          </a:stretch>
        </p:blipFill>
        <p:spPr>
          <a:xfrm>
            <a:off x="0" y="0"/>
            <a:ext cx="9136345" cy="6324600"/>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uture Additions.jpg"/>
          <p:cNvPicPr>
            <a:picLocks noGrp="1" noChangeAspect="1"/>
          </p:cNvPicPr>
          <p:nvPr>
            <p:ph idx="1"/>
          </p:nvPr>
        </p:nvPicPr>
        <p:blipFill>
          <a:blip r:embed="rId2"/>
          <a:stretch>
            <a:fillRect/>
          </a:stretch>
        </p:blipFill>
        <p:spPr>
          <a:xfrm>
            <a:off x="-1" y="0"/>
            <a:ext cx="9147141" cy="6858000"/>
          </a:xfr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N.jpg"/>
          <p:cNvPicPr>
            <a:picLocks noGrp="1" noChangeAspect="1"/>
          </p:cNvPicPr>
          <p:nvPr>
            <p:ph idx="1"/>
          </p:nvPr>
        </p:nvPicPr>
        <p:blipFill>
          <a:blip r:embed="rId2"/>
          <a:stretch>
            <a:fillRect/>
          </a:stretch>
        </p:blipFill>
        <p:spPr>
          <a:xfrm>
            <a:off x="0" y="0"/>
            <a:ext cx="9112556" cy="6858000"/>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N1.jpg"/>
          <p:cNvPicPr>
            <a:picLocks noGrp="1" noChangeAspect="1"/>
          </p:cNvPicPr>
          <p:nvPr>
            <p:ph idx="1"/>
          </p:nvPr>
        </p:nvPicPr>
        <p:blipFill>
          <a:blip r:embed="rId2"/>
          <a:stretch>
            <a:fillRect/>
          </a:stretch>
        </p:blipFill>
        <p:spPr>
          <a:xfrm>
            <a:off x="0" y="0"/>
            <a:ext cx="9137720" cy="6858000"/>
          </a:xfr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N2.jpg"/>
          <p:cNvPicPr>
            <a:picLocks noGrp="1" noChangeAspect="1"/>
          </p:cNvPicPr>
          <p:nvPr>
            <p:ph idx="1"/>
          </p:nvPr>
        </p:nvPicPr>
        <p:blipFill>
          <a:blip r:embed="rId2"/>
          <a:stretch>
            <a:fillRect/>
          </a:stretch>
        </p:blipFill>
        <p:spPr>
          <a:xfrm>
            <a:off x="-1" y="0"/>
            <a:ext cx="9209315" cy="6858000"/>
          </a:xfrm>
        </p:spPr>
      </p:pic>
      <p:sp>
        <p:nvSpPr>
          <p:cNvPr id="5" name="Line Callout 2 4"/>
          <p:cNvSpPr/>
          <p:nvPr/>
        </p:nvSpPr>
        <p:spPr>
          <a:xfrm>
            <a:off x="5257800" y="4038600"/>
            <a:ext cx="3505200" cy="838200"/>
          </a:xfrm>
          <a:prstGeom prst="borderCallout2">
            <a:avLst>
              <a:gd name="adj1" fmla="val 18750"/>
              <a:gd name="adj2" fmla="val -8333"/>
              <a:gd name="adj3" fmla="val 18750"/>
              <a:gd name="adj4" fmla="val -16667"/>
              <a:gd name="adj5" fmla="val -297777"/>
              <a:gd name="adj6" fmla="val -44682"/>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The Personal Information database includes profiles of individuals, including data on family members and PINS.  These profiles help differentiate persons with the same name.</a:t>
            </a:r>
            <a:endParaRPr lang="en-US" sz="12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N3.jpg"/>
          <p:cNvPicPr>
            <a:picLocks noGrp="1" noChangeAspect="1"/>
          </p:cNvPicPr>
          <p:nvPr>
            <p:ph idx="1"/>
          </p:nvPr>
        </p:nvPicPr>
        <p:blipFill>
          <a:blip r:embed="rId2"/>
          <a:stretch>
            <a:fillRect/>
          </a:stretch>
        </p:blipFill>
        <p:spPr>
          <a:xfrm>
            <a:off x="0" y="0"/>
            <a:ext cx="9144000" cy="6874480"/>
          </a:xfrm>
        </p:spPr>
      </p:pic>
      <p:sp>
        <p:nvSpPr>
          <p:cNvPr id="5" name="Line Callout 2 4"/>
          <p:cNvSpPr/>
          <p:nvPr/>
        </p:nvSpPr>
        <p:spPr>
          <a:xfrm>
            <a:off x="4953000" y="5562600"/>
            <a:ext cx="3048000" cy="762000"/>
          </a:xfrm>
          <a:prstGeom prst="borderCallout2">
            <a:avLst>
              <a:gd name="adj1" fmla="val 18750"/>
              <a:gd name="adj2" fmla="val -8333"/>
              <a:gd name="adj3" fmla="val 18750"/>
              <a:gd name="adj4" fmla="val -16667"/>
              <a:gd name="adj5" fmla="val -15326"/>
              <a:gd name="adj6" fmla="val -97863"/>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When PINs are added to materials such as census records or deeds, these sources can be searched with speed and precision.</a:t>
            </a:r>
            <a:endParaRPr lang="en-US" sz="120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ecennial Census Records.jpg"/>
          <p:cNvPicPr>
            <a:picLocks noGrp="1" noChangeAspect="1"/>
          </p:cNvPicPr>
          <p:nvPr>
            <p:ph idx="1"/>
          </p:nvPr>
        </p:nvPicPr>
        <p:blipFill>
          <a:blip r:embed="rId2"/>
          <a:stretch>
            <a:fillRect/>
          </a:stretch>
        </p:blipFill>
        <p:spPr>
          <a:xfrm>
            <a:off x="0" y="0"/>
            <a:ext cx="9210398" cy="6858000"/>
          </a:xfrm>
        </p:spPr>
      </p:pic>
      <p:sp>
        <p:nvSpPr>
          <p:cNvPr id="6" name="Line Callout 2 5"/>
          <p:cNvSpPr/>
          <p:nvPr/>
        </p:nvSpPr>
        <p:spPr>
          <a:xfrm>
            <a:off x="228600" y="1600200"/>
            <a:ext cx="2133600" cy="3048000"/>
          </a:xfrm>
          <a:prstGeom prst="borderCallout2">
            <a:avLst>
              <a:gd name="adj1" fmla="val 53967"/>
              <a:gd name="adj2" fmla="val 106263"/>
              <a:gd name="adj3" fmla="val 53641"/>
              <a:gd name="adj4" fmla="val 115631"/>
              <a:gd name="adj5" fmla="val 91304"/>
              <a:gd name="adj6" fmla="val 185321"/>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Individual U.S. Census records for Jefferson County (West) Virginia have been incorporated into database format for the decades 1850 to 1880.  These records will be searchable.  Census data from 1800 to 1840 will be added as time permits.</a:t>
            </a:r>
          </a:p>
          <a:p>
            <a:pPr algn="ctr"/>
            <a:endParaRPr lang="en-US" sz="1200" dirty="0" smtClean="0"/>
          </a:p>
          <a:p>
            <a:pPr algn="ctr"/>
            <a:r>
              <a:rPr lang="en-US" sz="1200" dirty="0" smtClean="0"/>
              <a:t>PINS can also be assigned to these records, allowing us to link these records to other annotated resources, such as book, newspaper articles, photographs, etc.</a:t>
            </a:r>
            <a:endParaRPr lang="en-US"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WVGEP_Home.jpg"/>
          <p:cNvPicPr>
            <a:picLocks noChangeAspect="1"/>
          </p:cNvPicPr>
          <p:nvPr/>
        </p:nvPicPr>
        <p:blipFill>
          <a:blip r:embed="rId2"/>
          <a:stretch>
            <a:fillRect/>
          </a:stretch>
        </p:blipFill>
        <p:spPr>
          <a:xfrm>
            <a:off x="0" y="0"/>
            <a:ext cx="9107148" cy="6324600"/>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ulti County Census Browser.jpg"/>
          <p:cNvPicPr>
            <a:picLocks noGrp="1" noChangeAspect="1"/>
          </p:cNvPicPr>
          <p:nvPr>
            <p:ph idx="1"/>
          </p:nvPr>
        </p:nvPicPr>
        <p:blipFill>
          <a:blip r:embed="rId2"/>
          <a:stretch>
            <a:fillRect/>
          </a:stretch>
        </p:blipFill>
        <p:spPr>
          <a:xfrm>
            <a:off x="0" y="0"/>
            <a:ext cx="9140869" cy="6858000"/>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oin Us.jpg"/>
          <p:cNvPicPr>
            <a:picLocks noGrp="1" noChangeAspect="1"/>
          </p:cNvPicPr>
          <p:nvPr>
            <p:ph idx="1"/>
          </p:nvPr>
        </p:nvPicPr>
        <p:blipFill>
          <a:blip r:embed="rId2"/>
          <a:stretch>
            <a:fillRect/>
          </a:stretch>
        </p:blipFill>
        <p:spPr>
          <a:xfrm>
            <a:off x="0" y="0"/>
            <a:ext cx="9096572" cy="68580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VGEP_Home.jpg"/>
          <p:cNvPicPr>
            <a:picLocks noGrp="1" noChangeAspect="1"/>
          </p:cNvPicPr>
          <p:nvPr>
            <p:ph idx="1"/>
          </p:nvPr>
        </p:nvPicPr>
        <p:blipFill>
          <a:blip r:embed="rId2"/>
          <a:stretch>
            <a:fillRect/>
          </a:stretch>
        </p:blipFill>
        <p:spPr>
          <a:xfrm>
            <a:off x="0" y="0"/>
            <a:ext cx="9107148" cy="6324600"/>
          </a:xfrm>
        </p:spPr>
      </p:pic>
      <p:sp>
        <p:nvSpPr>
          <p:cNvPr id="7" name="Line Callout 1 (No Border) 6"/>
          <p:cNvSpPr/>
          <p:nvPr/>
        </p:nvSpPr>
        <p:spPr>
          <a:xfrm>
            <a:off x="6705600" y="533400"/>
            <a:ext cx="2209800" cy="1447800"/>
          </a:xfrm>
          <a:prstGeom prst="callout1">
            <a:avLst>
              <a:gd name="adj1" fmla="val 18750"/>
              <a:gd name="adj2" fmla="val -8333"/>
              <a:gd name="adj3" fmla="val -26979"/>
              <a:gd name="adj4" fmla="val -211768"/>
            </a:avLst>
          </a:prstGeom>
          <a:ln>
            <a:headEnd type="none"/>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The West Virginia GeoExplorer Project is located at: http://www.wvgeohistory.org</a:t>
            </a:r>
          </a:p>
          <a:p>
            <a:pPr algn="ctr"/>
            <a:endParaRPr lang="en-US" sz="1200" dirty="0" smtClean="0"/>
          </a:p>
          <a:p>
            <a:pPr algn="ctr"/>
            <a:r>
              <a:rPr lang="en-US" sz="1200" dirty="0" smtClean="0"/>
              <a:t>You can try everything you see here, and more, on this website.</a:t>
            </a:r>
            <a:endParaRPr lang="en-US" sz="1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510</TotalTime>
  <Words>1145</Words>
  <Application>Microsoft Office PowerPoint</Application>
  <PresentationFormat>On-screen Show (4:3)</PresentationFormat>
  <Paragraphs>87</Paragraphs>
  <Slides>81</Slides>
  <Notes>0</Notes>
  <HiddenSlides>0</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Virginius Island 1803</vt:lpstr>
      <vt:lpstr>Virginius Island 1824</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Figaro</dc:creator>
  <cp:lastModifiedBy>Figaro</cp:lastModifiedBy>
  <cp:revision>50</cp:revision>
  <dcterms:created xsi:type="dcterms:W3CDTF">2011-10-04T14:47:58Z</dcterms:created>
  <dcterms:modified xsi:type="dcterms:W3CDTF">2011-10-05T15:24:42Z</dcterms:modified>
</cp:coreProperties>
</file>